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0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2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C5CBE-B095-4FC4-99C1-220A8AF84822}" type="datetimeFigureOut">
              <a:rPr lang="es-ES" smtClean="0"/>
              <a:pPr/>
              <a:t>22/04/2020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C6BF4-E569-4728-B90F-379B518ADC8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5295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026275-C1E5-4172-9ACA-EE268465C1B9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925718" y="4312487"/>
            <a:ext cx="5004962" cy="4171333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925055" y="4312570"/>
            <a:ext cx="5006275" cy="4171463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4" name="Shape 474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925055" y="4312570"/>
            <a:ext cx="5006275" cy="4171463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925055" y="4312570"/>
            <a:ext cx="5006275" cy="4171463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3" name="Shape 50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924624" y="4312683"/>
            <a:ext cx="5007186" cy="4170792"/>
          </a:xfrm>
          <a:prstGeom prst="rect">
            <a:avLst/>
          </a:prstGeom>
          <a:noFill/>
          <a:ln>
            <a:noFill/>
          </a:ln>
        </p:spPr>
        <p:txBody>
          <a:bodyPr wrap="square" lIns="89675" tIns="89675" rIns="89675" bIns="896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7F2C7A-F2BC-43AA-83F4-4F566CDF142B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_tradnl" altLang="es-ES" smtClean="0"/>
              <a:t>SIN EL TÍTULO</a:t>
            </a:r>
            <a:endParaRPr lang="es-ES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>
            <a:spLocks noGrp="1"/>
          </p:cNvSpPr>
          <p:nvPr>
            <p:ph type="body" idx="1"/>
          </p:nvPr>
        </p:nvSpPr>
        <p:spPr>
          <a:xfrm>
            <a:off x="925055" y="4312570"/>
            <a:ext cx="5006275" cy="4171463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1" name="Shape 56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>
            <a:spLocks noGrp="1" noRot="1" noChangeAspect="1"/>
          </p:cNvSpPr>
          <p:nvPr>
            <p:ph type="sldImg" idx="2"/>
          </p:nvPr>
        </p:nvSpPr>
        <p:spPr>
          <a:xfrm>
            <a:off x="920212" y="686425"/>
            <a:ext cx="5017576" cy="342771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395"/>
            <a:ext cx="5486400" cy="411479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 txBox="1"/>
          <p:nvPr/>
        </p:nvSpPr>
        <p:spPr>
          <a:xfrm>
            <a:off x="3850360" y="8695692"/>
            <a:ext cx="3004411" cy="423320"/>
          </a:xfrm>
          <a:prstGeom prst="rect">
            <a:avLst/>
          </a:prstGeom>
          <a:noFill/>
          <a:ln>
            <a:noFill/>
          </a:ln>
        </p:spPr>
        <p:txBody>
          <a:bodyPr wrap="square" lIns="90825" tIns="45400" rIns="90825" bIns="454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imes New Roman"/>
                <a:buNone/>
              </a:p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3" name="Shape 55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4" name="Shape 554"/>
          <p:cNvSpPr txBox="1">
            <a:spLocks noGrp="1"/>
          </p:cNvSpPr>
          <p:nvPr>
            <p:ph type="body" idx="1"/>
          </p:nvPr>
        </p:nvSpPr>
        <p:spPr>
          <a:xfrm>
            <a:off x="925055" y="4312570"/>
            <a:ext cx="5006275" cy="4171463"/>
          </a:xfrm>
          <a:prstGeom prst="rect">
            <a:avLst/>
          </a:prstGeom>
          <a:noFill/>
          <a:ln>
            <a:noFill/>
          </a:ln>
        </p:spPr>
        <p:txBody>
          <a:bodyPr wrap="square" lIns="90825" tIns="45400" rIns="90825" bIns="454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/>
        </p:nvSpPr>
        <p:spPr>
          <a:xfrm>
            <a:off x="3850360" y="8695692"/>
            <a:ext cx="3004411" cy="423320"/>
          </a:xfrm>
          <a:prstGeom prst="rect">
            <a:avLst/>
          </a:prstGeom>
          <a:noFill/>
          <a:ln>
            <a:noFill/>
          </a:ln>
        </p:spPr>
        <p:txBody>
          <a:bodyPr wrap="square" lIns="90825" tIns="45400" rIns="90825" bIns="454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imes New Roman"/>
                <a:buNone/>
              </a:pPr>
              <a:t>11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925055" y="4312570"/>
            <a:ext cx="5006275" cy="4171463"/>
          </a:xfrm>
          <a:prstGeom prst="rect">
            <a:avLst/>
          </a:prstGeom>
          <a:noFill/>
          <a:ln>
            <a:noFill/>
          </a:ln>
        </p:spPr>
        <p:txBody>
          <a:bodyPr wrap="square" lIns="90825" tIns="45400" rIns="90825" bIns="454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/>
          <p:nvPr/>
        </p:nvSpPr>
        <p:spPr>
          <a:xfrm>
            <a:off x="3850360" y="8695692"/>
            <a:ext cx="3004411" cy="423320"/>
          </a:xfrm>
          <a:prstGeom prst="rect">
            <a:avLst/>
          </a:prstGeom>
          <a:noFill/>
          <a:ln>
            <a:noFill/>
          </a:ln>
        </p:spPr>
        <p:txBody>
          <a:bodyPr wrap="square" lIns="90825" tIns="45400" rIns="90825" bIns="454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imes New Roman"/>
                <a:buNone/>
              </a:p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4213"/>
            <a:ext cx="4576763" cy="34321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6123" y="4344906"/>
            <a:ext cx="5485754" cy="4114138"/>
          </a:xfrm>
          <a:prstGeom prst="rect">
            <a:avLst/>
          </a:prstGeom>
          <a:noFill/>
          <a:ln>
            <a:noFill/>
          </a:ln>
        </p:spPr>
        <p:txBody>
          <a:bodyPr wrap="square" lIns="90450" tIns="45225" rIns="90450" bIns="452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/>
          <p:nvPr/>
        </p:nvSpPr>
        <p:spPr>
          <a:xfrm>
            <a:off x="3850360" y="8695692"/>
            <a:ext cx="3004411" cy="423320"/>
          </a:xfrm>
          <a:prstGeom prst="rect">
            <a:avLst/>
          </a:prstGeom>
          <a:noFill/>
          <a:ln>
            <a:noFill/>
          </a:ln>
        </p:spPr>
        <p:txBody>
          <a:bodyPr wrap="square" lIns="90825" tIns="45400" rIns="90825" bIns="454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imes New Roman"/>
                <a:buNone/>
              </a:p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925055" y="4312570"/>
            <a:ext cx="5006275" cy="4171463"/>
          </a:xfrm>
          <a:prstGeom prst="rect">
            <a:avLst/>
          </a:prstGeom>
          <a:noFill/>
          <a:ln>
            <a:noFill/>
          </a:ln>
        </p:spPr>
        <p:txBody>
          <a:bodyPr wrap="square" lIns="90825" tIns="45400" rIns="90825" bIns="454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053F-A338-4B6B-B4ED-6D7A07BB76DF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559C-48DB-4B48-A66B-AB753DD750E5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FE0-AD16-4630-9343-5E20AA834634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79511" y="6453335"/>
            <a:ext cx="8712967" cy="27890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fld id="{986A7AE6-6990-4C95-A2B9-9B3CAE53EE45}" type="datetime1">
              <a:rPr lang="es-ES" smtClean="0"/>
              <a:pPr/>
              <a:t>22/04/2020</a:t>
            </a:fld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r>
              <a:rPr lang="es-ES" smtClean="0"/>
              <a:t>www.txurdinagabehekoa.eus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Font typeface="Source Sans Pro"/>
                <a:buNone/>
              </a:pPr>
              <a:t>‹Nº›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Font typeface="Arial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DF2D-1E03-4B81-A69B-56C18548486A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0DFB-E38E-40D1-8A3F-611D6C8EDA07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2674-DB47-4717-8D38-08A56507D533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12B-0010-46E6-A07B-BC32BD80F33E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5993-4C5B-4EB8-91A3-DDF1DE96565C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A65B-B800-4A15-AC0E-B0C4304EC4FF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237F-C52B-4D63-98B7-F9383B980621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9416-EABE-483F-811F-093431A02375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15F2-F0B0-4973-B007-65CC5BF3B53C}" type="datetime1">
              <a:rPr lang="es-ES" smtClean="0"/>
              <a:pPr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hu.eus/documents/1940628/12571058/notas+de+corte-eus2019-20.pdf/6bf8d60c-8763-2a57-c477-c8f33dd79d58" TargetMode="External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hu.eus/documents/1940628/13408109/Gu%C3%ADa+de+acceso+20-21+EUSK+PR4+WEB.pdf/b46febb7-5c90-4275-4be6-60fabace2101" TargetMode="External"/><Relationship Id="rId5" Type="http://schemas.openxmlformats.org/officeDocument/2006/relationships/hyperlink" Target="http://www.ehu.es/eu/web/sou/unibertsitate-orientaziorako-azokak" TargetMode="External"/><Relationship Id="rId4" Type="http://schemas.openxmlformats.org/officeDocument/2006/relationships/hyperlink" Target="http://www.ehu.es/eu/web/sou/jarduera-praktikoak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locosporlasbecas" TargetMode="External"/><Relationship Id="rId3" Type="http://schemas.openxmlformats.org/officeDocument/2006/relationships/hyperlink" Target="http://www.euskadi.eus/diru_laguntza/2019/goi-mailako-beka-orokorra/web01-tramite/eu/" TargetMode="External"/><Relationship Id="rId7" Type="http://schemas.openxmlformats.org/officeDocument/2006/relationships/hyperlink" Target="https://twitter.com/BecasEstudi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ecasespana.es/" TargetMode="External"/><Relationship Id="rId5" Type="http://schemas.openxmlformats.org/officeDocument/2006/relationships/hyperlink" Target="http://www.ehu.eus/eu/web/sarrera-acceso/graduko-ikasketak-bekak/-/asset_publisher/by4O/content/becas_estudios_grado_movilidad_ministerio_educacion?redirect=http://www.ehu.eus/eu/web/sarrera-acceso/graduko-ikasketak-bekak?p_p_id=101_INSTANCE_by4O&amp;p_p_lifecycle=0&amp;p_p_state=normal&amp;p_p_mode=view&amp;p_p_col_id=column-2&amp;p_p_col_count=2&amp;_101_INSTANCE_by4O_ehuGSA=noIndex" TargetMode="External"/><Relationship Id="rId4" Type="http://schemas.openxmlformats.org/officeDocument/2006/relationships/hyperlink" Target="https://www.euskadi.eus/diru_laguntza/2017/goi-mailako-beka-orokorra/y22-izapide/eu/" TargetMode="External"/><Relationship Id="rId9" Type="http://schemas.openxmlformats.org/officeDocument/2006/relationships/hyperlink" Target="https://twitter.com/LocosxBeca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nbideheziketa.net/modue.php?codigociclo=816908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mapspublic3.ihmc.us/rid=1P4CPN3T9-ZHKR4D-171Q/hezkuntza%20sistema.cma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zkuntza.ejgv.euskadi.net/r43-2638/eu/contenidos/informacion/formac_profesional/eu_1959/barem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vac-eei.eus/eu/lanbide-arloak/elektrizitatea-eta-elektronika-ele/heziketa-zikloak/" TargetMode="External"/><Relationship Id="rId13" Type="http://schemas.openxmlformats.org/officeDocument/2006/relationships/hyperlink" Target="https://ivac-eei.eus/eu/lanbide-arloak/fabrikazio-mekanikoa-fme/heziketa-zikloak/" TargetMode="External"/><Relationship Id="rId18" Type="http://schemas.openxmlformats.org/officeDocument/2006/relationships/hyperlink" Target="https://ivac-eei.eus/eu/lanbide-arloak/instalatze-eta-mantentze-lanak-ima/heziketa-zikloak/" TargetMode="External"/><Relationship Id="rId26" Type="http://schemas.openxmlformats.org/officeDocument/2006/relationships/hyperlink" Target="https://ivac-eei.eus/eu/lanbide-arloak/ostalaritza-eta-turismoa-hot/heziketa-zikloak/" TargetMode="External"/><Relationship Id="rId39" Type="http://schemas.openxmlformats.org/officeDocument/2006/relationships/image" Target="../media/image16.gif"/><Relationship Id="rId3" Type="http://schemas.openxmlformats.org/officeDocument/2006/relationships/hyperlink" Target="https://ivac-eei.eus/eu/lanbide-arloak/administrazioa-eta-kudeaketa-adg/heziketa-zikloak/" TargetMode="External"/><Relationship Id="rId21" Type="http://schemas.openxmlformats.org/officeDocument/2006/relationships/hyperlink" Target="https://ivac-eei.eus/eu/lanbide-arloak/itsasoa-eta-arrantza-map/heziketa-zikloak/" TargetMode="External"/><Relationship Id="rId34" Type="http://schemas.openxmlformats.org/officeDocument/2006/relationships/image" Target="../media/image11.gif"/><Relationship Id="rId7" Type="http://schemas.openxmlformats.org/officeDocument/2006/relationships/hyperlink" Target="https://ivac-eei.eus/eu/lanbide-arloak/ehungintza-jantzigintza-eta-larrugintza-tcp/heziketa-zikloak/" TargetMode="External"/><Relationship Id="rId12" Type="http://schemas.openxmlformats.org/officeDocument/2006/relationships/hyperlink" Target="https://ivac-eei.eus/eu/lanbide-arloak/erauzketa-industriak-iex/heziketa-zikloak/" TargetMode="External"/><Relationship Id="rId17" Type="http://schemas.openxmlformats.org/officeDocument/2006/relationships/hyperlink" Target="https://ivac-eei.eus/eu/lanbide-arloak/informatika-eta-komunikazioak-ifc/heziketa-zikloak/" TargetMode="External"/><Relationship Id="rId25" Type="http://schemas.openxmlformats.org/officeDocument/2006/relationships/hyperlink" Target="https://ivac-eei.eus/eu/lanbide-arloak/osasungintza-san/heziketa-zikloak/" TargetMode="External"/><Relationship Id="rId33" Type="http://schemas.openxmlformats.org/officeDocument/2006/relationships/image" Target="../media/image10.gif"/><Relationship Id="rId38" Type="http://schemas.openxmlformats.org/officeDocument/2006/relationships/image" Target="../media/image15.gif"/><Relationship Id="rId2" Type="http://schemas.openxmlformats.org/officeDocument/2006/relationships/notesSlide" Target="../notesSlides/notesSlide5.xml"/><Relationship Id="rId16" Type="http://schemas.openxmlformats.org/officeDocument/2006/relationships/hyperlink" Target="https://ivac-eei.eus/eu/lanbide-arloak/jarduera-fisikoak-eta-kirolak-afd/heziketa-zikloak/" TargetMode="External"/><Relationship Id="rId20" Type="http://schemas.openxmlformats.org/officeDocument/2006/relationships/hyperlink" Target="https://ivac-eei.eus/eu/lanbide-arloak/irudia-eta-soinua-ims/heziketa-zikloak/" TargetMode="External"/><Relationship Id="rId29" Type="http://schemas.openxmlformats.org/officeDocument/2006/relationships/image" Target="../media/image6.gif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ivac-eei.eus/eu/lanbide-arloak/beira-eta-zeramika-vic/heziketa-zikloak/" TargetMode="External"/><Relationship Id="rId11" Type="http://schemas.openxmlformats.org/officeDocument/2006/relationships/hyperlink" Target="https://ivac-eei.eus/eu/lanbide-arloak/eraikuntza-eta-obra-zibila-eoc/heziketa-zikloak/" TargetMode="External"/><Relationship Id="rId24" Type="http://schemas.openxmlformats.org/officeDocument/2006/relationships/hyperlink" Target="https://ivac-eei.eus/eu/lanbide-arloak/nekazaritza-aga/heziketa-zikloak/" TargetMode="External"/><Relationship Id="rId32" Type="http://schemas.openxmlformats.org/officeDocument/2006/relationships/image" Target="../media/image9.gif"/><Relationship Id="rId37" Type="http://schemas.openxmlformats.org/officeDocument/2006/relationships/image" Target="../media/image14.gif"/><Relationship Id="rId40" Type="http://schemas.openxmlformats.org/officeDocument/2006/relationships/image" Target="../media/image17.gif"/><Relationship Id="rId5" Type="http://schemas.openxmlformats.org/officeDocument/2006/relationships/hyperlink" Target="https://ivac-eei.eus/eu/lanbide-arloak/arte-grafikoak-arg/heziketa-zikloak/" TargetMode="External"/><Relationship Id="rId15" Type="http://schemas.openxmlformats.org/officeDocument/2006/relationships/hyperlink" Target="https://ivac-eei.eus/eu/lanbide-arloak/gizarte-eta-kultura-zerbitzuak-ssc/heziketa-zikloak/" TargetMode="External"/><Relationship Id="rId23" Type="http://schemas.openxmlformats.org/officeDocument/2006/relationships/hyperlink" Target="https://ivac-eei.eus/eu/lanbide-arloak/merkataritza-eta-marketina-com/heziketa-zikloak/" TargetMode="External"/><Relationship Id="rId28" Type="http://schemas.openxmlformats.org/officeDocument/2006/relationships/hyperlink" Target="https://ivac-eei.eus/eu/lanbide-arloak/zurgintza-altzarigintza-eta-kortxoa-mam/heziketa-zikloak/" TargetMode="External"/><Relationship Id="rId36" Type="http://schemas.openxmlformats.org/officeDocument/2006/relationships/image" Target="../media/image13.gif"/><Relationship Id="rId10" Type="http://schemas.openxmlformats.org/officeDocument/2006/relationships/hyperlink" Target="https://ivac-eei.eus/eu/lanbide-arloak/energia-eta-ura-ena/heziketa-zikloak/" TargetMode="External"/><Relationship Id="rId19" Type="http://schemas.openxmlformats.org/officeDocument/2006/relationships/hyperlink" Target="https://ivac-eei.eus/eu/lanbide-arloak/irudi-pertsonala-imp/heziketa-zikloak/" TargetMode="External"/><Relationship Id="rId31" Type="http://schemas.openxmlformats.org/officeDocument/2006/relationships/image" Target="../media/image8.gif"/><Relationship Id="rId4" Type="http://schemas.openxmlformats.org/officeDocument/2006/relationships/hyperlink" Target="https://ivac-eei.eus/eu/lanbide-arloak/arteak-eta-eskulangintzak-art/heziketa-zikloak/" TargetMode="External"/><Relationship Id="rId9" Type="http://schemas.openxmlformats.org/officeDocument/2006/relationships/hyperlink" Target="https://ivac-eei.eus/eu/lanbide-arloak/elikagaien-industriak-ina/heziketa-zikloak/" TargetMode="External"/><Relationship Id="rId14" Type="http://schemas.openxmlformats.org/officeDocument/2006/relationships/hyperlink" Target="https://ivac-eei.eus/eu/lanbide-arloak/garraioa-eta-ibilgailuen-mantentze-lanak-tmv/heziketa-zikloak/" TargetMode="External"/><Relationship Id="rId22" Type="http://schemas.openxmlformats.org/officeDocument/2006/relationships/hyperlink" Target="https://ivac-eei.eus/eu/lanbide-arloak/kimika-qui/heziketa-zikloak/" TargetMode="External"/><Relationship Id="rId27" Type="http://schemas.openxmlformats.org/officeDocument/2006/relationships/hyperlink" Target="https://ivac-eei.eus/eu/lanbide-arloak/segurtasuna-eta-ingurumena-sea/heziketa-zikloak/" TargetMode="External"/><Relationship Id="rId30" Type="http://schemas.openxmlformats.org/officeDocument/2006/relationships/image" Target="../media/image7.gif"/><Relationship Id="rId35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www.txurdinagabehekoa.eus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85800" y="2514600"/>
            <a:ext cx="8458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E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TXURDINAGA BEHEKOA BHI</a:t>
            </a:r>
            <a:endParaRPr lang="es-ES_tradnl" altLang="es-ES" sz="4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E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GURASOEN BILERA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E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ETA 2. </a:t>
            </a:r>
            <a:r>
              <a:rPr lang="es-ES_tradnl" altLang="es-E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BATXILERGOAK</a:t>
            </a:r>
            <a:endParaRPr lang="es-ES_tradnl" altLang="es-ES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E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2019-20 IKASTURTEA</a:t>
            </a:r>
            <a:endParaRPr lang="es-ES" altLang="es-ES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33400"/>
            <a:ext cx="12192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752600" y="685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E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852863" y="3059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ES"/>
          </a:p>
        </p:txBody>
      </p:sp>
      <p:pic>
        <p:nvPicPr>
          <p:cNvPr id="3079" name="Picture 9" descr="KOLOR_h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685800"/>
            <a:ext cx="19812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2813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8800" b="1" i="1" dirty="0" smtClean="0">
                <a:solidFill>
                  <a:srgbClr val="C00000"/>
                </a:solidFill>
              </a:rPr>
              <a:t>UNIBERTSITATEKO IKASKETAK</a:t>
            </a:r>
            <a:endParaRPr lang="es-ES" sz="8800" b="1" i="1" dirty="0">
              <a:solidFill>
                <a:srgbClr val="C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343"/>
          <p:cNvGrpSpPr/>
          <p:nvPr/>
        </p:nvGrpSpPr>
        <p:grpSpPr>
          <a:xfrm>
            <a:off x="7961312" y="1487487"/>
            <a:ext cx="476250" cy="3827462"/>
            <a:chOff x="7961312" y="1487487"/>
            <a:chExt cx="476250" cy="3827462"/>
          </a:xfrm>
        </p:grpSpPr>
        <p:pic>
          <p:nvPicPr>
            <p:cNvPr id="344" name="Shape 344"/>
            <p:cNvPicPr preferRelativeResize="0"/>
            <p:nvPr/>
          </p:nvPicPr>
          <p:blipFill rotWithShape="1">
            <a:blip r:embed="rId3" cstate="print">
              <a:alphaModFix/>
            </a:blip>
            <a:srcRect/>
            <a:stretch/>
          </p:blipFill>
          <p:spPr>
            <a:xfrm>
              <a:off x="7961312" y="1487487"/>
              <a:ext cx="476250" cy="382746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5" name="Shape 345"/>
            <p:cNvSpPr txBox="1"/>
            <p:nvPr/>
          </p:nvSpPr>
          <p:spPr>
            <a:xfrm rot="5400000">
              <a:off x="6289675" y="3173412"/>
              <a:ext cx="38163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Laneratzea</a:t>
              </a:r>
            </a:p>
          </p:txBody>
        </p:sp>
      </p:grpSp>
      <p:sp>
        <p:nvSpPr>
          <p:cNvPr id="346" name="Shape 346"/>
          <p:cNvSpPr txBox="1"/>
          <p:nvPr/>
        </p:nvSpPr>
        <p:spPr>
          <a:xfrm rot="-5400000">
            <a:off x="804187" y="2223875"/>
            <a:ext cx="2303400" cy="358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GRADUONDOA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Shape 347"/>
          <p:cNvSpPr txBox="1"/>
          <p:nvPr/>
        </p:nvSpPr>
        <p:spPr>
          <a:xfrm>
            <a:off x="539750" y="5224450"/>
            <a:ext cx="7840800" cy="109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1" i="0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Medikuntza (6 urte), Odontologia (5),  Farmazia (5), Albaitaritza (5),  Arkitekturaren oinarriak (5), EAZ eta Zuzenbide gradu bikoitza (5,5) izan ezik </a:t>
            </a:r>
          </a:p>
        </p:txBody>
      </p:sp>
      <p:sp>
        <p:nvSpPr>
          <p:cNvPr id="348" name="Shape 348"/>
          <p:cNvSpPr/>
          <p:nvPr/>
        </p:nvSpPr>
        <p:spPr>
          <a:xfrm>
            <a:off x="2339975" y="1251525"/>
            <a:ext cx="1582800" cy="1240800"/>
          </a:xfrm>
          <a:prstGeom prst="foldedCorner">
            <a:avLst>
              <a:gd name="adj" fmla="val 16667"/>
            </a:avLst>
          </a:prstGeom>
          <a:gradFill>
            <a:gsLst>
              <a:gs pos="0">
                <a:srgbClr val="E1D4BD">
                  <a:alpha val="54901"/>
                </a:srgbClr>
              </a:gs>
              <a:gs pos="100000">
                <a:srgbClr val="A39A89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3300"/>
              </a:buClr>
              <a:buFont typeface="Arial"/>
              <a:buNone/>
            </a:pPr>
            <a:r>
              <a:rPr lang="en-US" sz="1800" b="1" i="0" u="none" strike="noStrike" cap="none">
                <a:solidFill>
                  <a:srgbClr val="663300"/>
                </a:solidFill>
                <a:latin typeface="Arial"/>
                <a:ea typeface="Arial"/>
                <a:cs typeface="Arial"/>
                <a:sym typeface="Arial"/>
              </a:rPr>
              <a:t>3-4 urte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Prestakuntza+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Ikerketa+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Doktore-tesia</a:t>
            </a:r>
          </a:p>
        </p:txBody>
      </p:sp>
      <p:grpSp>
        <p:nvGrpSpPr>
          <p:cNvPr id="3" name="Shape 349"/>
          <p:cNvGrpSpPr/>
          <p:nvPr/>
        </p:nvGrpSpPr>
        <p:grpSpPr>
          <a:xfrm>
            <a:off x="4127519" y="1257909"/>
            <a:ext cx="2614612" cy="1240786"/>
            <a:chOff x="4127500" y="1335087"/>
            <a:chExt cx="2614612" cy="1163637"/>
          </a:xfrm>
        </p:grpSpPr>
        <p:pic>
          <p:nvPicPr>
            <p:cNvPr id="350" name="Shape 350"/>
            <p:cNvPicPr preferRelativeResize="0"/>
            <p:nvPr/>
          </p:nvPicPr>
          <p:blipFill rotWithShape="1">
            <a:blip r:embed="rId4" cstate="print">
              <a:alphaModFix/>
            </a:blip>
            <a:srcRect/>
            <a:stretch/>
          </p:blipFill>
          <p:spPr>
            <a:xfrm>
              <a:off x="4127500" y="1335087"/>
              <a:ext cx="2614612" cy="11636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1" name="Shape 351"/>
            <p:cNvSpPr txBox="1"/>
            <p:nvPr/>
          </p:nvSpPr>
          <p:spPr>
            <a:xfrm>
              <a:off x="5003800" y="1341437"/>
              <a:ext cx="1728787" cy="11509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2" name="Shape 352"/>
          <p:cNvSpPr txBox="1"/>
          <p:nvPr/>
        </p:nvSpPr>
        <p:spPr>
          <a:xfrm>
            <a:off x="5076825" y="1700212"/>
            <a:ext cx="1727200" cy="396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Doktoregoa</a:t>
            </a:r>
          </a:p>
        </p:txBody>
      </p:sp>
      <p:grpSp>
        <p:nvGrpSpPr>
          <p:cNvPr id="4" name="Shape 353"/>
          <p:cNvGrpSpPr/>
          <p:nvPr/>
        </p:nvGrpSpPr>
        <p:grpSpPr>
          <a:xfrm>
            <a:off x="4127500" y="2846387"/>
            <a:ext cx="2614612" cy="950912"/>
            <a:chOff x="4127500" y="2846387"/>
            <a:chExt cx="2614612" cy="950912"/>
          </a:xfrm>
        </p:grpSpPr>
        <p:pic>
          <p:nvPicPr>
            <p:cNvPr id="354" name="Shape 354"/>
            <p:cNvPicPr preferRelativeResize="0"/>
            <p:nvPr/>
          </p:nvPicPr>
          <p:blipFill rotWithShape="1">
            <a:blip r:embed="rId5" cstate="print">
              <a:alphaModFix/>
            </a:blip>
            <a:srcRect/>
            <a:stretch/>
          </p:blipFill>
          <p:spPr>
            <a:xfrm>
              <a:off x="4127500" y="2846387"/>
              <a:ext cx="2614612" cy="9509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5" name="Shape 355"/>
            <p:cNvSpPr txBox="1"/>
            <p:nvPr/>
          </p:nvSpPr>
          <p:spPr>
            <a:xfrm>
              <a:off x="5003800" y="2852737"/>
              <a:ext cx="1728787" cy="9366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6" name="Shape 356"/>
          <p:cNvSpPr txBox="1"/>
          <p:nvPr/>
        </p:nvSpPr>
        <p:spPr>
          <a:xfrm>
            <a:off x="5148262" y="3140075"/>
            <a:ext cx="1511300" cy="396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Masterra</a:t>
            </a:r>
          </a:p>
        </p:txBody>
      </p:sp>
      <p:sp>
        <p:nvSpPr>
          <p:cNvPr id="357" name="Shape 357"/>
          <p:cNvSpPr/>
          <p:nvPr/>
        </p:nvSpPr>
        <p:spPr>
          <a:xfrm>
            <a:off x="4211637" y="4149725"/>
            <a:ext cx="2592387" cy="9366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gradFill>
            <a:gsLst>
              <a:gs pos="0">
                <a:srgbClr val="003B3B"/>
              </a:gs>
              <a:gs pos="50000">
                <a:srgbClr val="008080"/>
              </a:gs>
              <a:gs pos="100000">
                <a:srgbClr val="003B3B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Shape 358"/>
          <p:cNvSpPr txBox="1"/>
          <p:nvPr/>
        </p:nvSpPr>
        <p:spPr>
          <a:xfrm>
            <a:off x="5255175" y="4365625"/>
            <a:ext cx="1190100" cy="39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Gradua</a:t>
            </a:r>
          </a:p>
        </p:txBody>
      </p:sp>
      <p:sp>
        <p:nvSpPr>
          <p:cNvPr id="359" name="Shape 359"/>
          <p:cNvSpPr/>
          <p:nvPr/>
        </p:nvSpPr>
        <p:spPr>
          <a:xfrm>
            <a:off x="2339975" y="2636900"/>
            <a:ext cx="1582800" cy="1008000"/>
          </a:xfrm>
          <a:prstGeom prst="foldedCorner">
            <a:avLst>
              <a:gd name="adj" fmla="val 16667"/>
            </a:avLst>
          </a:prstGeom>
          <a:gradFill>
            <a:gsLst>
              <a:gs pos="0">
                <a:srgbClr val="E1D4BD">
                  <a:alpha val="60000"/>
                </a:srgbClr>
              </a:gs>
              <a:gs pos="100000">
                <a:srgbClr val="686257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1">
                <a:solidFill>
                  <a:schemeClr val="dk1"/>
                </a:solidFill>
              </a:rPr>
              <a:t>6</a:t>
            </a: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0-120 kreditu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3300"/>
              </a:buClr>
              <a:buFont typeface="Arial"/>
              <a:buNone/>
            </a:pPr>
            <a:r>
              <a:rPr lang="en-US" sz="1800" b="1" i="0" u="none" strike="noStrike" cap="none">
                <a:solidFill>
                  <a:srgbClr val="663300"/>
                </a:solidFill>
                <a:latin typeface="Arial"/>
                <a:ea typeface="Arial"/>
                <a:cs typeface="Arial"/>
                <a:sym typeface="Arial"/>
              </a:rPr>
              <a:t>1-2 urte</a:t>
            </a:r>
          </a:p>
        </p:txBody>
      </p:sp>
      <p:sp>
        <p:nvSpPr>
          <p:cNvPr id="360" name="Shape 360"/>
          <p:cNvSpPr/>
          <p:nvPr/>
        </p:nvSpPr>
        <p:spPr>
          <a:xfrm>
            <a:off x="2411412" y="4149725"/>
            <a:ext cx="1439862" cy="1008062"/>
          </a:xfrm>
          <a:prstGeom prst="foldedCorner">
            <a:avLst>
              <a:gd name="adj" fmla="val 16667"/>
            </a:avLst>
          </a:prstGeom>
          <a:gradFill>
            <a:gsLst>
              <a:gs pos="0">
                <a:srgbClr val="E1D4BD">
                  <a:alpha val="51764"/>
                </a:srgbClr>
              </a:gs>
              <a:gs pos="100000">
                <a:srgbClr val="686257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240 kreditu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3300"/>
              </a:buClr>
              <a:buFont typeface="Arial"/>
              <a:buNone/>
            </a:pPr>
            <a:r>
              <a:rPr lang="en-US" sz="1800" b="1" i="0" u="none" strike="noStrike" cap="none">
                <a:solidFill>
                  <a:srgbClr val="663300"/>
                </a:solidFill>
                <a:latin typeface="Arial"/>
                <a:ea typeface="Arial"/>
                <a:cs typeface="Arial"/>
                <a:sym typeface="Arial"/>
              </a:rPr>
              <a:t>4 urte</a:t>
            </a:r>
            <a:r>
              <a:rPr lang="en-US" sz="2400" b="1" i="0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361" name="Shape 361"/>
          <p:cNvSpPr/>
          <p:nvPr/>
        </p:nvSpPr>
        <p:spPr>
          <a:xfrm>
            <a:off x="6948487" y="4437062"/>
            <a:ext cx="719137" cy="2159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Shape 362"/>
          <p:cNvSpPr/>
          <p:nvPr/>
        </p:nvSpPr>
        <p:spPr>
          <a:xfrm>
            <a:off x="6948487" y="3213100"/>
            <a:ext cx="719137" cy="2159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Shape 363"/>
          <p:cNvSpPr/>
          <p:nvPr/>
        </p:nvSpPr>
        <p:spPr>
          <a:xfrm>
            <a:off x="6948487" y="1844675"/>
            <a:ext cx="719137" cy="2159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Shape 364"/>
          <p:cNvSpPr/>
          <p:nvPr/>
        </p:nvSpPr>
        <p:spPr>
          <a:xfrm>
            <a:off x="5795962" y="3860800"/>
            <a:ext cx="144462" cy="2159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Shape 365"/>
          <p:cNvSpPr/>
          <p:nvPr/>
        </p:nvSpPr>
        <p:spPr>
          <a:xfrm>
            <a:off x="5795962" y="2565400"/>
            <a:ext cx="144462" cy="2159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1763712" y="188912"/>
            <a:ext cx="7129462" cy="576262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Unibertsitate-ikasketen egitura</a:t>
            </a:r>
          </a:p>
        </p:txBody>
      </p:sp>
      <p:sp>
        <p:nvSpPr>
          <p:cNvPr id="26" name="2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 idx="4294967295"/>
          </p:nvPr>
        </p:nvSpPr>
        <p:spPr>
          <a:xfrm>
            <a:off x="2087562" y="1125537"/>
            <a:ext cx="7056437" cy="358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Unibertsitate-ikasketak: ECTS kredituak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Shape 374"/>
          <p:cNvSpPr txBox="1"/>
          <p:nvPr/>
        </p:nvSpPr>
        <p:spPr>
          <a:xfrm>
            <a:off x="0" y="53340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Shape 375"/>
          <p:cNvSpPr txBox="1"/>
          <p:nvPr/>
        </p:nvSpPr>
        <p:spPr>
          <a:xfrm>
            <a:off x="-92075" y="1279525"/>
            <a:ext cx="222250" cy="260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-92075" y="2184400"/>
            <a:ext cx="225425" cy="260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´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-92075" y="3111500"/>
            <a:ext cx="209550" cy="1984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-92075" y="3965575"/>
            <a:ext cx="222250" cy="260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-92075" y="4851400"/>
            <a:ext cx="222250" cy="260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0" y="5565775"/>
            <a:ext cx="482600" cy="1250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" name="Shape 381"/>
          <p:cNvGrpSpPr/>
          <p:nvPr/>
        </p:nvGrpSpPr>
        <p:grpSpPr>
          <a:xfrm>
            <a:off x="396875" y="2279650"/>
            <a:ext cx="2468562" cy="2103437"/>
            <a:chOff x="396875" y="2279650"/>
            <a:chExt cx="2468562" cy="2103437"/>
          </a:xfrm>
        </p:grpSpPr>
        <p:pic>
          <p:nvPicPr>
            <p:cNvPr id="382" name="Shape 382"/>
            <p:cNvPicPr preferRelativeResize="0"/>
            <p:nvPr/>
          </p:nvPicPr>
          <p:blipFill rotWithShape="1">
            <a:blip r:embed="rId3" cstate="print">
              <a:alphaModFix/>
            </a:blip>
            <a:srcRect/>
            <a:stretch/>
          </p:blipFill>
          <p:spPr>
            <a:xfrm>
              <a:off x="396875" y="2279650"/>
              <a:ext cx="2468562" cy="21034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3" name="Shape 383"/>
            <p:cNvSpPr txBox="1"/>
            <p:nvPr/>
          </p:nvSpPr>
          <p:spPr>
            <a:xfrm>
              <a:off x="508000" y="2387600"/>
              <a:ext cx="2244725" cy="18859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ECTS kreditua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(europear kreditua)</a:t>
              </a:r>
            </a:p>
          </p:txBody>
        </p:sp>
      </p:grpSp>
      <p:sp>
        <p:nvSpPr>
          <p:cNvPr id="384" name="Shape 384"/>
          <p:cNvSpPr/>
          <p:nvPr/>
        </p:nvSpPr>
        <p:spPr>
          <a:xfrm>
            <a:off x="3276600" y="2924175"/>
            <a:ext cx="571500" cy="3143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Shape 385"/>
          <p:cNvSpPr txBox="1"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Shape 386"/>
          <p:cNvSpPr txBox="1"/>
          <p:nvPr/>
        </p:nvSpPr>
        <p:spPr>
          <a:xfrm>
            <a:off x="0" y="877887"/>
            <a:ext cx="184150" cy="519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Shape 387"/>
          <p:cNvSpPr/>
          <p:nvPr/>
        </p:nvSpPr>
        <p:spPr>
          <a:xfrm>
            <a:off x="4284662" y="1844675"/>
            <a:ext cx="4303712" cy="288131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3D8F95"/>
              </a:gs>
              <a:gs pos="50000">
                <a:srgbClr val="D0E4E5"/>
              </a:gs>
              <a:gs pos="100000">
                <a:srgbClr val="3D8F95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ECTS 1 = 25 dedikazio-ordu: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ymbol"/>
              <a:buChar char="∙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klase-ordu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ymbol"/>
              <a:buChar char="∙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ikasten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ymbol"/>
              <a:buChar char="∙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tutoretzak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ymbol"/>
              <a:buChar char="∙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mintegiak, lanak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ymbol"/>
              <a:buChar char="∙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praktikak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ymbol"/>
              <a:buChar char="∙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azterketak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755650" y="4941875"/>
            <a:ext cx="8066100" cy="82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Ikasturte 1   =  60 ECTS kreditu   (1500 ordu)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 bat    =  4 urte  =  4 x 60 kreditu  =  240 kreditu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692275" y="188912"/>
            <a:ext cx="7129462" cy="576262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Unibertsitate-ikasketen egitura</a:t>
            </a:r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71300" y="1197000"/>
            <a:ext cx="8638500" cy="554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  <a:buNone/>
            </a:pPr>
            <a:r>
              <a:rPr lang="en-US" sz="2400" b="1" dirty="0" err="1">
                <a:solidFill>
                  <a:schemeClr val="dk1"/>
                </a:solidFill>
              </a:rPr>
              <a:t>Sarbide</a:t>
            </a:r>
            <a:r>
              <a:rPr lang="en-US" sz="2400" b="1" dirty="0">
                <a:solidFill>
                  <a:schemeClr val="dk1"/>
                </a:solidFill>
              </a:rPr>
              <a:t> </a:t>
            </a:r>
            <a:r>
              <a:rPr lang="en-US" sz="2400" b="1" dirty="0" err="1">
                <a:solidFill>
                  <a:schemeClr val="dk1"/>
                </a:solidFill>
              </a:rPr>
              <a:t>fasea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000" b="1" i="0" u="none" strike="noStrike" cap="none" dirty="0" err="1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nahitaezkoa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):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Gaztelania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Euskara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Historia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Atzerriko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hizkuntza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eta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derrigorrezko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modalitateko</a:t>
            </a:r>
            <a:r>
              <a:rPr lang="en-US" sz="2000" b="1" i="0" u="none" strike="noStrike" cap="none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gai</a:t>
            </a:r>
            <a:r>
              <a:rPr lang="en-US" sz="2000" b="1" i="0" u="none" strike="noStrike" cap="none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 bat</a:t>
            </a:r>
            <a:r>
              <a:rPr lang="en-US" sz="2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0" u="none" strike="noStrike" cap="none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000" dirty="0">
                <a:solidFill>
                  <a:schemeClr val="dk1"/>
                </a:solidFill>
              </a:rPr>
              <a:t>Mate II, Mate </a:t>
            </a:r>
            <a:r>
              <a:rPr lang="en-US" sz="2000" dirty="0" err="1">
                <a:solidFill>
                  <a:schemeClr val="dk1"/>
                </a:solidFill>
              </a:rPr>
              <a:t>aplikatuak</a:t>
            </a:r>
            <a:r>
              <a:rPr lang="en-US" sz="2000" dirty="0">
                <a:solidFill>
                  <a:schemeClr val="dk1"/>
                </a:solidFill>
              </a:rPr>
              <a:t> II, Latina II </a:t>
            </a:r>
            <a:r>
              <a:rPr lang="en-US" sz="2000" dirty="0" err="1">
                <a:solidFill>
                  <a:schemeClr val="dk1"/>
                </a:solidFill>
              </a:rPr>
              <a:t>edo</a:t>
            </a:r>
            <a:r>
              <a:rPr lang="en-US" sz="2000" dirty="0">
                <a:solidFill>
                  <a:schemeClr val="dk1"/>
                </a:solidFill>
              </a:rPr>
              <a:t> Arte </a:t>
            </a:r>
            <a:r>
              <a:rPr lang="en-US" sz="2000" dirty="0" err="1">
                <a:solidFill>
                  <a:schemeClr val="dk1"/>
                </a:solidFill>
              </a:rPr>
              <a:t>oinarriak</a:t>
            </a:r>
            <a:r>
              <a:rPr lang="en-US" sz="2000" dirty="0">
                <a:solidFill>
                  <a:schemeClr val="dk1"/>
                </a:solidFill>
              </a:rPr>
              <a:t> II)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rPr lang="en-US" sz="20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Balio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mugagabea</a:t>
            </a:r>
            <a:endParaRPr lang="en-US" sz="20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rtl="0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solidFill>
                  <a:schemeClr val="dk1"/>
                </a:solidFill>
              </a:rPr>
              <a:t>Onarpen</a:t>
            </a:r>
            <a:r>
              <a:rPr lang="en-US" sz="2400" b="1" dirty="0">
                <a:solidFill>
                  <a:schemeClr val="dk1"/>
                </a:solidFill>
              </a:rPr>
              <a:t> </a:t>
            </a:r>
            <a:r>
              <a:rPr lang="en-US" sz="2400" b="1" dirty="0" err="1">
                <a:solidFill>
                  <a:schemeClr val="dk1"/>
                </a:solidFill>
              </a:rPr>
              <a:t>fasea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000" b="1" i="0" u="none" strike="noStrike" cap="none" dirty="0" err="1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borondatezkoa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1" i="1" u="none" strike="noStrike" cap="none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nota </a:t>
            </a:r>
            <a:r>
              <a:rPr lang="en-US" sz="2000" b="1" i="1" u="none" strike="noStrike" cap="none" dirty="0" err="1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hobetzeko</a:t>
            </a:r>
            <a:r>
              <a:rPr lang="en-US" sz="2000" b="1" i="1" u="none" strike="noStrike" cap="none" dirty="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urteko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baliotasuna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endParaRPr sz="2000" b="1" i="1" dirty="0">
              <a:solidFill>
                <a:schemeClr val="dk1"/>
              </a:solidFill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000" b="1" dirty="0">
                <a:solidFill>
                  <a:schemeClr val="dk1"/>
                </a:solidFill>
              </a:rPr>
              <a:t>   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000" b="1" dirty="0">
                <a:solidFill>
                  <a:schemeClr val="dk1"/>
                </a:solidFill>
              </a:rPr>
              <a:t>  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M1, M2, M3 </a:t>
            </a:r>
            <a:r>
              <a:rPr lang="en-US" sz="2000" b="1" i="0" u="none" strike="noStrike" cap="none" dirty="0"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1" i="0" u="none" strike="noStrike" cap="none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0" u="none" strike="noStrike" cap="none" dirty="0" err="1">
                <a:latin typeface="Arial"/>
                <a:ea typeface="Arial"/>
                <a:cs typeface="Arial"/>
                <a:sym typeface="Arial"/>
              </a:rPr>
              <a:t>gradu</a:t>
            </a:r>
            <a:r>
              <a:rPr lang="en-US" sz="200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0" u="none" strike="noStrike" cap="none" dirty="0" err="1">
                <a:latin typeface="Arial"/>
                <a:ea typeface="Arial"/>
                <a:cs typeface="Arial"/>
                <a:sym typeface="Arial"/>
              </a:rPr>
              <a:t>bakoitzean</a:t>
            </a:r>
            <a:r>
              <a:rPr lang="en-US" sz="200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/>
              <a:t>baloratuko</a:t>
            </a:r>
            <a:r>
              <a:rPr lang="en-US" sz="2000" dirty="0"/>
              <a:t> </a:t>
            </a:r>
            <a:r>
              <a:rPr lang="en-US" sz="2000" dirty="0" err="1"/>
              <a:t>diren</a:t>
            </a:r>
            <a:r>
              <a:rPr lang="en-US" sz="2000" dirty="0"/>
              <a:t> </a:t>
            </a:r>
            <a:r>
              <a:rPr lang="en-US" sz="2000" i="0" u="none" strike="noStrike" cap="none" dirty="0" err="1">
                <a:latin typeface="Arial"/>
                <a:ea typeface="Arial"/>
                <a:cs typeface="Arial"/>
                <a:sym typeface="Arial"/>
              </a:rPr>
              <a:t>jakintzagaiak</a:t>
            </a:r>
            <a:r>
              <a:rPr lang="en-US" sz="200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/>
              <a:t>(</a:t>
            </a:r>
            <a:r>
              <a:rPr lang="en-US" sz="2000" i="0" u="none" strike="noStrike" cap="none" dirty="0">
                <a:latin typeface="Arial"/>
                <a:ea typeface="Arial"/>
                <a:cs typeface="Arial"/>
                <a:sym typeface="Arial"/>
              </a:rPr>
              <a:t>&gt;=5)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000" b="1" dirty="0">
                <a:solidFill>
                  <a:schemeClr val="dk1"/>
                </a:solidFill>
              </a:rPr>
              <a:t>  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C1,C2,C3  =  0.1</a:t>
            </a:r>
            <a:r>
              <a:rPr lang="en-US" sz="2000" b="1" dirty="0">
                <a:solidFill>
                  <a:schemeClr val="dk1"/>
                </a:solidFill>
              </a:rPr>
              <a:t>,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0.2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edo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0.3</a:t>
            </a:r>
            <a:r>
              <a:rPr lang="en-US" sz="2000" dirty="0"/>
              <a:t>                   (</a:t>
            </a:r>
            <a:r>
              <a:rPr lang="en-US" sz="2000" dirty="0" err="1"/>
              <a:t>ikus</a:t>
            </a:r>
            <a:r>
              <a:rPr lang="en-US" sz="2000" dirty="0"/>
              <a:t> </a:t>
            </a:r>
            <a:r>
              <a:rPr lang="en-US" sz="2000" u="sng" dirty="0" err="1">
                <a:hlinkClick r:id="rId3" action="ppaction://hlinksldjump"/>
              </a:rPr>
              <a:t>parametroak</a:t>
            </a:r>
            <a:r>
              <a:rPr lang="en-US" sz="2000" dirty="0"/>
              <a:t>)  </a:t>
            </a:r>
          </a:p>
        </p:txBody>
      </p:sp>
      <p:sp>
        <p:nvSpPr>
          <p:cNvPr id="405" name="Shape 405"/>
          <p:cNvSpPr txBox="1"/>
          <p:nvPr/>
        </p:nvSpPr>
        <p:spPr>
          <a:xfrm>
            <a:off x="1451425" y="188900"/>
            <a:ext cx="7441800" cy="5763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Unibertsitatean Sartzeko Ebaluazioa</a:t>
            </a:r>
            <a:r>
              <a:rPr lang="en-US" sz="2800" b="1">
                <a:solidFill>
                  <a:schemeClr val="lt1"/>
                </a:solidFill>
              </a:rPr>
              <a:t> (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USE)</a:t>
            </a:r>
          </a:p>
        </p:txBody>
      </p:sp>
      <p:graphicFrame>
        <p:nvGraphicFramePr>
          <p:cNvPr id="406" name="Shape 406"/>
          <p:cNvGraphicFramePr/>
          <p:nvPr/>
        </p:nvGraphicFramePr>
        <p:xfrm>
          <a:off x="977163" y="2767288"/>
          <a:ext cx="7519425" cy="5315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19425"/>
              </a:tblGrid>
              <a:tr h="531550">
                <a:tc>
                  <a:txBody>
                    <a:bodyPr/>
                    <a:lstStyle/>
                    <a:p>
                      <a:pPr marL="273050" lvl="0" algn="ctr" rtl="0">
                        <a:lnSpc>
                          <a:spcPct val="80000"/>
                        </a:lnSpc>
                        <a:spcBef>
                          <a:spcPts val="500"/>
                        </a:spcBef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</a:rPr>
                        <a:t>%60 batxilergoa + %40 azterketa       gehienez</a:t>
                      </a:r>
                      <a:r>
                        <a:rPr lang="en-US" sz="2000" b="1">
                          <a:solidFill>
                            <a:srgbClr val="CC3300"/>
                          </a:solidFill>
                        </a:rPr>
                        <a:t>  10 puntu</a:t>
                      </a:r>
                    </a:p>
                  </a:txBody>
                  <a:tcPr marL="91425" marR="91425" marT="91425" marB="91425">
                    <a:lnL w="38100" cap="flat" cmpd="sng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7" name="Shape 407"/>
          <p:cNvGraphicFramePr/>
          <p:nvPr/>
        </p:nvGraphicFramePr>
        <p:xfrm>
          <a:off x="1029238" y="4712650"/>
          <a:ext cx="7415300" cy="5259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415300"/>
              </a:tblGrid>
              <a:tr h="525950">
                <a:tc>
                  <a:txBody>
                    <a:bodyPr/>
                    <a:lstStyle/>
                    <a:p>
                      <a:pPr marL="273050" lvl="0" rtl="0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</a:rPr>
                        <a:t>C1 x M1  +  C2 x M2    +  C3 x M3</a:t>
                      </a:r>
                      <a:r>
                        <a:rPr lang="en-US" sz="1800" b="1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2000" b="1">
                          <a:solidFill>
                            <a:schemeClr val="dk1"/>
                          </a:solidFill>
                        </a:rPr>
                        <a:t>          gehienez   </a:t>
                      </a:r>
                      <a:r>
                        <a:rPr lang="en-US" sz="2000" b="1">
                          <a:solidFill>
                            <a:srgbClr val="CC3300"/>
                          </a:solidFill>
                        </a:rPr>
                        <a:t>4 puntu</a:t>
                      </a:r>
                    </a:p>
                  </a:txBody>
                  <a:tcPr marL="91425" marR="91425" marT="91425" marB="91425">
                    <a:lnL w="38100" cap="flat" cmpd="sng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8" name="Shape 408"/>
          <p:cNvSpPr txBox="1"/>
          <p:nvPr/>
        </p:nvSpPr>
        <p:spPr>
          <a:xfrm>
            <a:off x="192300" y="765200"/>
            <a:ext cx="1586400" cy="57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273050" lvl="0" rtl="0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  <a:buNone/>
            </a:pPr>
            <a:r>
              <a:rPr lang="en-US" b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</a:t>
            </a:r>
            <a:r>
              <a:rPr lang="en-US" sz="2400" b="1">
                <a:solidFill>
                  <a:schemeClr val="dk1"/>
                </a:solidFill>
              </a:rPr>
              <a:t>Bi fase</a:t>
            </a: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/>
          <p:nvPr/>
        </p:nvSpPr>
        <p:spPr>
          <a:xfrm>
            <a:off x="3348037" y="764704"/>
            <a:ext cx="4608512" cy="288032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US" sz="2400" b="1" i="0" u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Izena</a:t>
            </a:r>
            <a:r>
              <a:rPr lang="en-US" sz="2400" b="1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ematea</a:t>
            </a:r>
            <a:endParaRPr lang="en-US" sz="2400" b="1" i="0" u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Shape 458"/>
          <p:cNvSpPr txBox="1"/>
          <p:nvPr/>
        </p:nvSpPr>
        <p:spPr>
          <a:xfrm>
            <a:off x="3419872" y="1052736"/>
            <a:ext cx="5184576" cy="72008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0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131"/>
              </a:buClr>
              <a:buSzPts val="1600"/>
              <a:buFont typeface="Arial"/>
              <a:buNone/>
            </a:pPr>
            <a:r>
              <a:rPr lang="en-US" sz="1600" b="1" i="0" u="none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2019ko </a:t>
            </a:r>
            <a:r>
              <a:rPr lang="en-US" sz="1600" b="1" i="0" u="none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urtarrilak</a:t>
            </a:r>
            <a:r>
              <a:rPr lang="en-US" sz="1600" b="1" i="0" u="none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23</a:t>
            </a:r>
            <a:r>
              <a:rPr lang="en-US" sz="1600" b="1" i="0" u="none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etik </a:t>
            </a:r>
            <a:r>
              <a:rPr lang="en-US" sz="1600" b="1" i="0" u="none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apirilaren</a:t>
            </a:r>
            <a:r>
              <a:rPr lang="en-US" sz="1600" b="1" i="0" u="none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r>
              <a:rPr lang="en-US" sz="1600" b="1" i="0" u="none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ra</a:t>
            </a:r>
          </a:p>
          <a:p>
            <a:pPr marL="0" marR="0" lvl="0" indent="-10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131"/>
              </a:buClr>
              <a:buSzPts val="1600"/>
              <a:buFont typeface="Arial"/>
              <a:buNone/>
            </a:pPr>
            <a:r>
              <a:rPr lang="en-US" sz="1600" b="1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Aurrematrik</a:t>
            </a:r>
            <a:r>
              <a:rPr lang="en-US" sz="1600" b="1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orokorra</a:t>
            </a:r>
            <a:r>
              <a:rPr lang="en-US" sz="1600" b="1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b="1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Ekainak</a:t>
            </a:r>
            <a:r>
              <a:rPr lang="en-US" sz="1600" b="1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15etik </a:t>
            </a:r>
            <a:r>
              <a:rPr lang="en-US" sz="1600" b="1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uztailak</a:t>
            </a:r>
            <a:r>
              <a:rPr lang="en-US" sz="1600" b="1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21era</a:t>
            </a:r>
          </a:p>
          <a:p>
            <a:pPr marL="0" marR="0" lvl="0" indent="-10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131"/>
              </a:buClr>
              <a:buSzPts val="1600"/>
              <a:buFont typeface="Arial"/>
              <a:buNone/>
            </a:pPr>
            <a:r>
              <a:rPr lang="en-US" sz="1600" b="1" i="0" u="none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Beste</a:t>
            </a:r>
            <a:r>
              <a:rPr lang="en-US" sz="1600" b="1" i="0" u="none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ikasturtetako</a:t>
            </a:r>
            <a:r>
              <a:rPr lang="en-US" sz="1600" b="1" i="0" u="none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ikasleentzako</a:t>
            </a:r>
            <a:endParaRPr lang="en-US" sz="1600" b="1" i="0" u="none" dirty="0">
              <a:solidFill>
                <a:srgbClr val="3131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Shape 459"/>
          <p:cNvSpPr txBox="1"/>
          <p:nvPr/>
        </p:nvSpPr>
        <p:spPr>
          <a:xfrm rot="-5400000">
            <a:off x="-1043600" y="4574075"/>
            <a:ext cx="2709600" cy="406500"/>
          </a:xfrm>
          <a:prstGeom prst="rect">
            <a:avLst/>
          </a:prstGeom>
          <a:solidFill>
            <a:srgbClr val="45818E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matrikula prozedura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127000" y="1377950"/>
            <a:ext cx="3236912" cy="200977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5818E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6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dirty="0">
              <a:solidFill>
                <a:srgbClr val="31313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PROBA ESPEZIFIKOA </a:t>
            </a:r>
            <a:r>
              <a:rPr lang="en-US" sz="1600" b="1" i="0" u="none" dirty="0" err="1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duten</a:t>
            </a:r>
            <a:r>
              <a:rPr lang="en-US" sz="1600" b="1" i="0" u="none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graduetarako</a:t>
            </a:r>
            <a:r>
              <a:rPr lang="en-US" sz="1600" b="1" i="0" u="none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izena</a:t>
            </a:r>
            <a:r>
              <a:rPr lang="en-US" sz="1400" b="1" i="0" u="none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ematea</a:t>
            </a:r>
            <a:endParaRPr lang="en-US" sz="1400" b="1" i="0" u="none" dirty="0">
              <a:solidFill>
                <a:srgbClr val="31313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313131"/>
              </a:buClr>
              <a:buSzPts val="1800"/>
              <a:buFont typeface="Arial"/>
              <a:buNone/>
            </a:pPr>
            <a:r>
              <a:rPr lang="en-US" b="1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Momentuz</a:t>
            </a:r>
            <a:r>
              <a:rPr lang="en-US" b="1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ez</a:t>
            </a:r>
            <a:r>
              <a:rPr lang="en-US" b="1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dago</a:t>
            </a:r>
            <a:r>
              <a:rPr lang="en-US" sz="1400" b="1" i="0" u="none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400" b="1" i="0" u="none" dirty="0" err="1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Jarduera</a:t>
            </a:r>
            <a:r>
              <a:rPr lang="en-US" sz="1400" b="1" i="0" u="none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Fisikoaren</a:t>
            </a:r>
            <a:r>
              <a:rPr lang="en-US" sz="1400" b="1" i="0" u="none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eta </a:t>
            </a:r>
            <a:r>
              <a:rPr lang="en-US" sz="1400" b="1" i="0" u="none" dirty="0" err="1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Kirolaren</a:t>
            </a:r>
            <a:r>
              <a:rPr lang="en-US" sz="1400" b="1" i="0" u="none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Zientziak</a:t>
            </a:r>
            <a:endParaRPr lang="en-US" sz="1400" b="1" i="0" u="none" dirty="0">
              <a:solidFill>
                <a:srgbClr val="31313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13131"/>
              </a:buClr>
              <a:buSzPts val="1800"/>
              <a:buFont typeface="Arial"/>
              <a:buNone/>
            </a:pPr>
            <a:r>
              <a:rPr lang="en-US" sz="1800" b="1" i="0" u="none" dirty="0" err="1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Maiatzak</a:t>
            </a:r>
            <a:r>
              <a:rPr lang="en-US" sz="1800" b="1" i="0" u="none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11-15:</a:t>
            </a:r>
            <a:r>
              <a:rPr lang="en-US" sz="1400" b="0" i="0" u="none" dirty="0" smtClean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Itzulpengintza</a:t>
            </a:r>
            <a:r>
              <a:rPr lang="en-US" sz="1400" b="1" i="0" u="none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eta </a:t>
            </a:r>
            <a:r>
              <a:rPr lang="en-US" sz="1400" b="1" i="0" u="none" dirty="0" err="1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Interpretaritza</a:t>
            </a:r>
            <a:r>
              <a:rPr lang="en-US" sz="1400" b="1" i="0" u="none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400" b="0" i="0" u="none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                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1816087" y="187312"/>
            <a:ext cx="7129500" cy="576300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UPV/EHUra sarbidea*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915987" y="6167437"/>
            <a:ext cx="809625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*Beste unibertsitate batean ikasi nahi izanez gero, datak galdetu</a:t>
            </a:r>
          </a:p>
        </p:txBody>
      </p:sp>
      <p:graphicFrame>
        <p:nvGraphicFramePr>
          <p:cNvPr id="464" name="Shape 464"/>
          <p:cNvGraphicFramePr/>
          <p:nvPr/>
        </p:nvGraphicFramePr>
        <p:xfrm>
          <a:off x="3344862" y="2319337"/>
          <a:ext cx="4614850" cy="11255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152650"/>
                <a:gridCol w="2462200"/>
              </a:tblGrid>
              <a:tr h="266700">
                <a:tc>
                  <a:txBody>
                    <a:bodyPr/>
                    <a:lstStyle/>
                    <a:p>
                      <a:pPr marL="0" marR="0" lvl="0" indent="-889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4F5C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rgbClr val="134F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Ohiko</a:t>
                      </a:r>
                      <a:r>
                        <a:rPr lang="en-US" sz="1400" b="1" i="0" u="none" strike="noStrike" cap="none" dirty="0">
                          <a:solidFill>
                            <a:srgbClr val="134F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dirty="0" err="1">
                          <a:solidFill>
                            <a:srgbClr val="134F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deialdia</a:t>
                      </a:r>
                      <a:endParaRPr lang="en-US" sz="1400" b="1" i="0" u="none" strike="noStrike" cap="none" dirty="0">
                        <a:solidFill>
                          <a:srgbClr val="134F5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889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45F06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Ezohiko deialdia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00">
                <a:tc>
                  <a:txBody>
                    <a:bodyPr/>
                    <a:lstStyle/>
                    <a:p>
                      <a:pPr marL="0" marR="0" lvl="0" indent="-1143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6-7-8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uztaila</a:t>
                      </a:r>
                      <a:endParaRPr lang="en-US" sz="18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143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20-21-22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80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uztaila</a:t>
                      </a:r>
                      <a:endParaRPr lang="en-US" sz="18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00">
                <a:tc>
                  <a:txBody>
                    <a:bodyPr/>
                    <a:lstStyle/>
                    <a:p>
                      <a:pPr marL="0" marR="0" lvl="0" indent="-762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4F5C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134F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Izena emate</a:t>
                      </a:r>
                      <a:r>
                        <a:rPr lang="en-US" sz="1200" b="1">
                          <a:solidFill>
                            <a:srgbClr val="134F5C"/>
                          </a:solidFill>
                        </a:rPr>
                        <a:t>a</a:t>
                      </a:r>
                      <a:r>
                        <a:rPr lang="en-US" sz="1200" b="1" i="0" u="none" strike="noStrike" cap="none">
                          <a:solidFill>
                            <a:srgbClr val="134F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berrestea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762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45F06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Izena emate</a:t>
                      </a:r>
                      <a:r>
                        <a:rPr lang="en-US" sz="1200" b="1">
                          <a:solidFill>
                            <a:srgbClr val="B45F06"/>
                          </a:solidFill>
                        </a:rPr>
                        <a:t>a</a:t>
                      </a:r>
                      <a:r>
                        <a:rPr lang="en-US" sz="1200" b="1" i="0" u="none" strike="noStrike" cap="none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berrestea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00">
                <a:tc>
                  <a:txBody>
                    <a:bodyPr/>
                    <a:lstStyle/>
                    <a:p>
                      <a:pPr marL="0" marR="0" lvl="0" indent="-1143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- 21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uztaila</a:t>
                      </a:r>
                      <a:endParaRPr lang="en-US" sz="18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143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uztaila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28   - 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iraila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2 </a:t>
                      </a:r>
                      <a:endParaRPr lang="en-US" sz="18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65" name="Shape 465"/>
          <p:cNvGraphicFramePr/>
          <p:nvPr/>
        </p:nvGraphicFramePr>
        <p:xfrm>
          <a:off x="514350" y="3790950"/>
          <a:ext cx="4676750" cy="8842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63675"/>
                <a:gridCol w="1562100"/>
                <a:gridCol w="1550975"/>
              </a:tblGrid>
              <a:tr h="427025">
                <a:tc>
                  <a:txBody>
                    <a:bodyPr/>
                    <a:lstStyle/>
                    <a:p>
                      <a:pPr marL="0" marR="0" lvl="0" indent="-101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1313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 </a:t>
                      </a:r>
                      <a:r>
                        <a:rPr lang="en-US" sz="1600" b="1" i="0" u="none" strike="noStrike" cap="none" dirty="0" err="1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zerrenda</a:t>
                      </a:r>
                      <a:endParaRPr lang="en-US" sz="1600" b="1" i="0" u="none" strike="noStrike" cap="none" dirty="0">
                        <a:solidFill>
                          <a:srgbClr val="31313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50" marB="914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01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1313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 zerrenda</a:t>
                      </a:r>
                    </a:p>
                  </a:txBody>
                  <a:tcPr marL="91425" marR="91425" marT="91450" marB="914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01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1313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 zerrenda</a:t>
                      </a:r>
                    </a:p>
                  </a:txBody>
                  <a:tcPr marL="91425" marR="91425" marT="91450" marB="914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1313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 i="0" u="none" strike="noStrike" cap="none" dirty="0" err="1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uztailak</a:t>
                      </a:r>
                      <a:r>
                        <a:rPr lang="en-US" sz="1600" b="1" i="0" u="none" strike="noStrike" cap="none" dirty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smtClean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</a:t>
                      </a:r>
                      <a:endParaRPr lang="en-US" sz="1800" b="1" i="0" u="none" strike="noStrike" cap="none" dirty="0">
                        <a:solidFill>
                          <a:srgbClr val="31313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50" marB="914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1313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 i="0" u="none" strike="noStrike" cap="none" dirty="0" err="1" smtClean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abuztuak</a:t>
                      </a:r>
                      <a:r>
                        <a:rPr lang="en-US" sz="1600" b="1" i="0" u="none" strike="noStrike" cap="none" dirty="0" smtClean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smtClean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lang="en-US" sz="1800" b="1" i="0" u="none" strike="noStrike" cap="none" dirty="0">
                        <a:solidFill>
                          <a:srgbClr val="31313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50" marB="914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143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1313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1" i="0" u="none" strike="noStrike" cap="none" dirty="0" err="1" smtClean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irailak</a:t>
                      </a:r>
                      <a:r>
                        <a:rPr lang="en-US" sz="1600" b="1" i="0" u="none" strike="noStrike" cap="none" dirty="0" smtClean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smtClean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600" b="1" i="0" u="none" strike="noStrike" cap="none" dirty="0" smtClean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en-US" sz="1600" b="1" i="0" u="none" strike="noStrike" cap="none" dirty="0">
                        <a:solidFill>
                          <a:srgbClr val="31313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50" marB="914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66" name="Shape 466"/>
          <p:cNvGraphicFramePr/>
          <p:nvPr/>
        </p:nvGraphicFramePr>
        <p:xfrm>
          <a:off x="506412" y="5284787"/>
          <a:ext cx="4694225" cy="854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65275"/>
                <a:gridCol w="1563675"/>
                <a:gridCol w="1565275"/>
              </a:tblGrid>
              <a:tr h="427025"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1313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 </a:t>
                      </a:r>
                      <a:r>
                        <a:rPr lang="en-US" sz="1600" b="1" i="0" u="none" strike="noStrike" cap="none" dirty="0" err="1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epea</a:t>
                      </a:r>
                      <a:r>
                        <a:rPr lang="en-US" sz="1600" b="1" i="0" u="none" strike="noStrike" cap="none" dirty="0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91425" marR="91425" marT="91500" marB="915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1313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 epea </a:t>
                      </a:r>
                    </a:p>
                  </a:txBody>
                  <a:tcPr marL="91425" marR="91425" marT="91500" marB="915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1313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31313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 epea </a:t>
                      </a:r>
                    </a:p>
                  </a:txBody>
                  <a:tcPr marL="91425" marR="91425" marT="91500" marB="915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uztailak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27-30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500" marB="915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irailak1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500" marB="915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 dirty="0" err="1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irailak</a:t>
                      </a:r>
                      <a:r>
                        <a:rPr lang="en-US" sz="16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4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500" marB="915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7" name="Shape 467"/>
          <p:cNvSpPr txBox="1"/>
          <p:nvPr/>
        </p:nvSpPr>
        <p:spPr>
          <a:xfrm>
            <a:off x="3363912" y="1768475"/>
            <a:ext cx="4613275" cy="508000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Azterketa egunak</a:t>
            </a:r>
          </a:p>
        </p:txBody>
      </p:sp>
      <p:graphicFrame>
        <p:nvGraphicFramePr>
          <p:cNvPr id="468" name="Shape 468"/>
          <p:cNvGraphicFramePr/>
          <p:nvPr/>
        </p:nvGraphicFramePr>
        <p:xfrm>
          <a:off x="5451475" y="3862387"/>
          <a:ext cx="3494075" cy="110063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08757"/>
                <a:gridCol w="1120093"/>
                <a:gridCol w="1165225"/>
              </a:tblGrid>
              <a:tr h="430709">
                <a:tc>
                  <a:txBody>
                    <a:bodyPr/>
                    <a:lstStyle/>
                    <a:p>
                      <a:pPr marL="0" marR="0" lvl="0" indent="-825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45F06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b="1" i="0" u="none" strike="noStrike" cap="none" dirty="0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 </a:t>
                      </a:r>
                      <a:r>
                        <a:rPr lang="en-US" sz="1300" b="1" i="0" u="none" strike="noStrike" cap="none" dirty="0" err="1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zerrenda</a:t>
                      </a:r>
                      <a:endParaRPr lang="en-US" sz="1300" b="1" i="0" u="none" strike="noStrike" cap="none" dirty="0">
                        <a:solidFill>
                          <a:srgbClr val="B45F0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91300" marB="913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82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45F06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b="1" i="0" u="none" strike="noStrike" cap="none" dirty="0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 </a:t>
                      </a:r>
                      <a:r>
                        <a:rPr lang="en-US" sz="1300" b="1" i="0" u="none" strike="noStrike" cap="none" dirty="0" err="1" smtClean="0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zerrend</a:t>
                      </a:r>
                      <a:endParaRPr lang="en-US" sz="1300" b="1" i="0" u="none" strike="noStrike" cap="none" dirty="0">
                        <a:solidFill>
                          <a:srgbClr val="B45F0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91300" marB="913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825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45F06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b="1" i="0" u="none" strike="noStrike" cap="none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 zerrenda</a:t>
                      </a:r>
                    </a:p>
                  </a:txBody>
                  <a:tcPr marL="91450" marR="91450" marT="91300" marB="913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 dirty="0" err="1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Irailak</a:t>
                      </a:r>
                      <a:r>
                        <a:rPr lang="en-US" sz="16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7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91300" marB="913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irailak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91300" marB="913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irailak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91300" marB="913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9" name="Shape 469"/>
          <p:cNvSpPr txBox="1"/>
          <p:nvPr/>
        </p:nvSpPr>
        <p:spPr>
          <a:xfrm>
            <a:off x="514350" y="3422650"/>
            <a:ext cx="8431212" cy="433387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onartuen argitaratzea</a:t>
            </a:r>
          </a:p>
        </p:txBody>
      </p:sp>
      <p:graphicFrame>
        <p:nvGraphicFramePr>
          <p:cNvPr id="470" name="Shape 470"/>
          <p:cNvGraphicFramePr/>
          <p:nvPr/>
        </p:nvGraphicFramePr>
        <p:xfrm>
          <a:off x="5440362" y="5284787"/>
          <a:ext cx="3514725" cy="8384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71575"/>
                <a:gridCol w="1171575"/>
                <a:gridCol w="1171575"/>
              </a:tblGrid>
              <a:tr h="411150">
                <a:tc>
                  <a:txBody>
                    <a:bodyPr/>
                    <a:lstStyle/>
                    <a:p>
                      <a:pPr marL="0" marR="0" lvl="0" indent="-952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45F06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b="1" i="0" u="none" strike="noStrike" cap="none" dirty="0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 </a:t>
                      </a:r>
                      <a:r>
                        <a:rPr lang="en-US" sz="1500" b="1" i="0" u="none" strike="noStrike" cap="none" dirty="0" err="1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epea</a:t>
                      </a:r>
                      <a:endParaRPr lang="en-US" sz="1500" b="1" i="0" u="none" strike="noStrike" cap="none" dirty="0">
                        <a:solidFill>
                          <a:srgbClr val="B45F0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952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45F06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b="1" i="0" u="none" strike="noStrike" cap="none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 epea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952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45F06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b="1" i="0" u="none" strike="noStrike" cap="none">
                          <a:solidFill>
                            <a:srgbClr val="B45F0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 epea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irailak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8-9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irailak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01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irailak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1" name="Shape 471"/>
          <p:cNvSpPr txBox="1"/>
          <p:nvPr/>
        </p:nvSpPr>
        <p:spPr>
          <a:xfrm>
            <a:off x="514350" y="4821237"/>
            <a:ext cx="8431212" cy="508000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matrikula</a:t>
            </a: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/>
        </p:nvSpPr>
        <p:spPr>
          <a:xfrm>
            <a:off x="1979612" y="188912"/>
            <a:ext cx="6913562" cy="4318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UPV/EHUra sarbidea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pic>
        <p:nvPicPr>
          <p:cNvPr id="6" name="5 Imagen"/>
          <p:cNvPicPr/>
          <p:nvPr/>
        </p:nvPicPr>
        <p:blipFill>
          <a:blip r:embed="rId3" cstate="print"/>
          <a:srcRect l="15748" r="17106" b="5837"/>
          <a:stretch>
            <a:fillRect/>
          </a:stretch>
        </p:blipFill>
        <p:spPr bwMode="auto">
          <a:xfrm>
            <a:off x="827585" y="836712"/>
            <a:ext cx="756084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/>
          <p:nvPr/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Font typeface="Times New Roman"/>
                <a:buNone/>
              </a:pPr>
              <a:t>16</a:t>
            </a:fld>
            <a:endParaRPr lang="en-US" sz="1400" b="1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4" name="Shape 484"/>
          <p:cNvSpPr txBox="1"/>
          <p:nvPr/>
        </p:nvSpPr>
        <p:spPr>
          <a:xfrm>
            <a:off x="475175" y="1031975"/>
            <a:ext cx="8545500" cy="549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Orientazio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sz="2400" dirty="0">
                <a:solidFill>
                  <a:schemeClr val="dk1"/>
                </a:solidFill>
              </a:rPr>
              <a:t>EHU/UPV </a:t>
            </a:r>
            <a:r>
              <a:rPr lang="en-US" sz="2400" dirty="0" err="1">
                <a:solidFill>
                  <a:schemeClr val="dk1"/>
                </a:solidFill>
              </a:rPr>
              <a:t>informazioa</a:t>
            </a:r>
            <a:endParaRPr lang="en-US" sz="24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</a:t>
            </a:r>
            <a:r>
              <a:rPr lang="en-US" sz="2400" b="1" i="0" u="sng" strike="noStrike" cap="none" dirty="0" err="1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Gutxieneko</a:t>
            </a:r>
            <a:r>
              <a:rPr lang="en-US" sz="2400" b="1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en-US" sz="2400" b="1" i="0" u="sng" strike="noStrike" cap="none" dirty="0" err="1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notak</a:t>
            </a:r>
            <a:r>
              <a:rPr lang="en-US" sz="2400" b="1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2019-20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   </a:t>
            </a:r>
            <a:r>
              <a:rPr lang="en-US" sz="2400" dirty="0" err="1" smtClean="0"/>
              <a:t>I</a:t>
            </a:r>
            <a:r>
              <a:rPr lang="en-US" sz="2400" i="0" u="none" strike="noStrike" cap="none" dirty="0" err="1" smtClean="0">
                <a:latin typeface="Arial"/>
                <a:ea typeface="Arial"/>
                <a:cs typeface="Arial"/>
                <a:sym typeface="Arial"/>
              </a:rPr>
              <a:t>nformazio</a:t>
            </a:r>
            <a:r>
              <a:rPr lang="en-US" sz="2400" i="0" u="none" strike="noStrike" cap="none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i="0" u="none" strike="noStrike" cap="none" dirty="0" err="1">
                <a:latin typeface="Arial"/>
                <a:ea typeface="Arial"/>
                <a:cs typeface="Arial"/>
                <a:sym typeface="Arial"/>
              </a:rPr>
              <a:t>saioak</a:t>
            </a:r>
            <a:r>
              <a:rPr lang="en-US" sz="240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i="0" u="none" strike="noStrike" cap="none" dirty="0" err="1">
                <a:latin typeface="Arial"/>
                <a:ea typeface="Arial"/>
                <a:cs typeface="Arial"/>
                <a:sym typeface="Arial"/>
              </a:rPr>
              <a:t>ikastetxeetan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sng" strike="noStrike" cap="none" dirty="0" err="1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Jarduera</a:t>
            </a:r>
            <a:r>
              <a:rPr lang="en-US" sz="2400" b="1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en-US" sz="2400" b="1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praktikoak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dirty="0" err="1">
                <a:solidFill>
                  <a:schemeClr val="dk1"/>
                </a:solidFill>
              </a:rPr>
              <a:t>Batx</a:t>
            </a:r>
            <a:r>
              <a:rPr lang="en-US" sz="2400" dirty="0">
                <a:solidFill>
                  <a:schemeClr val="dk1"/>
                </a:solidFill>
              </a:rPr>
              <a:t> 1. </a:t>
            </a:r>
            <a:r>
              <a:rPr lang="en-US" sz="2400" dirty="0" err="1">
                <a:solidFill>
                  <a:schemeClr val="dk1"/>
                </a:solidFill>
              </a:rPr>
              <a:t>mailan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   </a:t>
            </a:r>
            <a:r>
              <a:rPr lang="en-US" sz="2400" b="1" i="0" u="sng" strike="noStrike" cap="none" dirty="0" err="1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Orientazio</a:t>
            </a:r>
            <a:r>
              <a:rPr lang="en-US" sz="2400" b="1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en-US" sz="2400" b="1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azokak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smtClean="0">
                <a:solidFill>
                  <a:schemeClr val="dk1"/>
                </a:solidFill>
              </a:rPr>
              <a:t>2019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   </a:t>
            </a:r>
            <a:r>
              <a:rPr lang="en-US" sz="2400" b="1" i="0" u="sng" strike="noStrike" cap="none" dirty="0" err="1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Jardunaldi</a:t>
            </a:r>
            <a:r>
              <a:rPr lang="en-US" sz="2400" b="1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irekiak</a:t>
            </a:r>
            <a:r>
              <a:rPr lang="en-US" sz="2400" b="1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2019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Beste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Unibertsitateen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informazio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jardunaldiak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Banakako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elkarrizketak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orientatzailearekin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Shape 485"/>
          <p:cNvSpPr txBox="1"/>
          <p:nvPr/>
        </p:nvSpPr>
        <p:spPr>
          <a:xfrm>
            <a:off x="1763712" y="260350"/>
            <a:ext cx="7129462" cy="576262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Unibertsitatea: erabakitze prozesua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pic>
        <p:nvPicPr>
          <p:cNvPr id="2" name="Picture 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1988840"/>
            <a:ext cx="179072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/>
          <p:nvPr/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Font typeface="Times New Roman"/>
                <a:buNone/>
              </a:pPr>
              <a:t>17</a:t>
            </a:fld>
            <a:endParaRPr lang="en-US" sz="1400" b="1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6" name="Shape 506"/>
          <p:cNvSpPr txBox="1"/>
          <p:nvPr/>
        </p:nvSpPr>
        <p:spPr>
          <a:xfrm>
            <a:off x="455387" y="1096862"/>
            <a:ext cx="8424900" cy="490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Hezkuntza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Sailak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deialdia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uztailean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atera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ohi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Azken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deialdia</a:t>
            </a:r>
            <a:r>
              <a:rPr lang="en-US" sz="2400" b="0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EHAA 2019-07-11 </a:t>
            </a:r>
            <a:endParaRPr lang="en-US" sz="2400" b="0" i="0" u="sng" strike="noStrike" cap="none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1600200" marR="0" lvl="3" indent="-228600" algn="l" rtl="0">
              <a:lnSpc>
                <a:spcPct val="150000"/>
              </a:lnSpc>
              <a:spcBef>
                <a:spcPts val="400"/>
              </a:spcBef>
              <a:spcAft>
                <a:spcPts val="1000"/>
              </a:spcAft>
              <a:buClr>
                <a:srgbClr val="CC3300"/>
              </a:buClr>
              <a:buFont typeface="Arial"/>
              <a:buNone/>
            </a:pPr>
            <a:endParaRPr sz="2000" b="1" i="0" u="none" strike="noStrike" cap="none" dirty="0">
              <a:solidFill>
                <a:srgbClr val="CC3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Hezkuntza</a:t>
            </a:r>
            <a:r>
              <a:rPr lang="en-US" sz="2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en-US" sz="24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Ministerioaren</a:t>
            </a:r>
            <a:r>
              <a:rPr lang="en-US" sz="2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en-US" sz="2400" b="1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mugikortasun</a:t>
            </a:r>
            <a:r>
              <a:rPr lang="en-US" sz="2400" b="1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en-US" sz="2400" b="1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beka</a:t>
            </a:r>
            <a:r>
              <a:rPr lang="en-US" sz="2400" b="1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en-US" sz="2400" b="1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orokorrak</a:t>
            </a:r>
            <a:endParaRPr lang="en-US" sz="2400" b="1" i="0" u="sng" strike="noStrike" cap="none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4572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dirty="0">
              <a:solidFill>
                <a:srgbClr val="CC3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rgbClr val="FD6701"/>
              </a:buClr>
              <a:buSzPts val="108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sng" strike="noStrike" cap="none" dirty="0" err="1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Becas</a:t>
            </a:r>
            <a:r>
              <a:rPr lang="en-US" sz="2400" b="1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de </a:t>
            </a:r>
            <a:r>
              <a:rPr lang="en-US" sz="2400" b="1" i="0" u="sng" strike="noStrike" cap="none" dirty="0" err="1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estudio</a:t>
            </a:r>
            <a:r>
              <a:rPr lang="en-US" sz="2400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por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comunidades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MEC…   ( Twitter:  </a:t>
            </a:r>
            <a:r>
              <a:rPr lang="en-US" sz="2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@</a:t>
            </a:r>
            <a:r>
              <a:rPr lang="en-US" sz="24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BecasEstudio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“Locos </a:t>
            </a:r>
            <a:r>
              <a:rPr lang="en-US" sz="2400" b="0" i="0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</a:t>
            </a:r>
            <a:r>
              <a:rPr lang="en-US" sz="2400" b="0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</a:t>
            </a:r>
            <a:r>
              <a:rPr lang="en-US" sz="2400" b="0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becas</a:t>
            </a:r>
            <a:r>
              <a:rPr lang="en-US" sz="2400" b="0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r>
              <a:rPr lang="en-US" sz="2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 </a:t>
            </a:r>
            <a:r>
              <a:rPr lang="en-US" sz="24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facebook</a:t>
            </a:r>
            <a:r>
              <a:rPr lang="en-US" sz="2400" b="0" i="0" strike="noStrike" cap="none" dirty="0">
                <a:latin typeface="Arial"/>
                <a:ea typeface="Arial"/>
                <a:cs typeface="Arial"/>
                <a:sym typeface="Arial"/>
              </a:rPr>
              <a:t>-en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eta </a:t>
            </a:r>
            <a:r>
              <a:rPr lang="en-US" sz="2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twitter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Shape 507"/>
          <p:cNvSpPr txBox="1"/>
          <p:nvPr/>
        </p:nvSpPr>
        <p:spPr>
          <a:xfrm>
            <a:off x="1835150" y="333375"/>
            <a:ext cx="7129462" cy="576262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Unibertsitate bekak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1547812" y="5805487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www.txurdinagabehekoa.eus</a:t>
            </a:r>
          </a:p>
        </p:txBody>
      </p:sp>
      <p:graphicFrame>
        <p:nvGraphicFramePr>
          <p:cNvPr id="48203" name="Group 75"/>
          <p:cNvGraphicFramePr>
            <a:graphicFrameLocks noGrp="1"/>
          </p:cNvGraphicFramePr>
          <p:nvPr/>
        </p:nvGraphicFramePr>
        <p:xfrm>
          <a:off x="250825" y="188913"/>
          <a:ext cx="1676400" cy="6379533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947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GAITASUN MAILA 5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CC"/>
                        </a:gs>
                      </a:gsLst>
                      <a:lin ang="2700000" scaled="1"/>
                    </a:gradFill>
                  </a:tcPr>
                </a:tc>
              </a:tr>
              <a:tr h="1269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GAITASUN MAILA 4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CC"/>
                        </a:gs>
                      </a:gsLst>
                      <a:lin ang="2700000" scaled="1"/>
                    </a:gradFill>
                  </a:tcPr>
                </a:tc>
              </a:tr>
              <a:tr h="1188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GAITASUN MAILA 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CC"/>
                        </a:gs>
                      </a:gsLst>
                      <a:lin ang="2700000" scaled="1"/>
                    </a:gradFill>
                  </a:tcPr>
                </a:tc>
              </a:tr>
              <a:tr h="411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CC"/>
                        </a:gs>
                      </a:gsLst>
                      <a:lin ang="2700000" scaled="1"/>
                    </a:gradFill>
                  </a:tcPr>
                </a:tc>
              </a:tr>
              <a:tr h="1046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_tradnl" sz="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GAITASUN MAILA 2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CC"/>
                        </a:gs>
                      </a:gsLst>
                      <a:lin ang="2700000" scaled="1"/>
                    </a:gradFill>
                  </a:tcPr>
                </a:tc>
              </a:tr>
              <a:tr h="421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CC"/>
                        </a:gs>
                      </a:gsLst>
                      <a:lin ang="2700000" scaled="1"/>
                    </a:gradFill>
                  </a:tcPr>
                </a:tc>
              </a:tr>
              <a:tr h="33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CC"/>
                        </a:gs>
                      </a:gsLst>
                      <a:lin ang="2700000" scaled="1"/>
                    </a:gradFill>
                  </a:tcPr>
                </a:tc>
              </a:tr>
              <a:tr h="566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GAITASUN MAILA 1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99"/>
                        </a:gs>
                        <a:gs pos="100000">
                          <a:srgbClr val="FFFFCC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8150" name="Group 22"/>
          <p:cNvGraphicFramePr>
            <a:graphicFrameLocks noGrp="1"/>
          </p:cNvGraphicFramePr>
          <p:nvPr/>
        </p:nvGraphicFramePr>
        <p:xfrm>
          <a:off x="2843213" y="188913"/>
          <a:ext cx="2057400" cy="6298561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893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GRADUONDOKO 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TITULUA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66"/>
                        </a:gs>
                        <a:gs pos="100000">
                          <a:srgbClr val="FFCC99"/>
                        </a:gs>
                      </a:gsLst>
                      <a:lin ang="2700000" scaled="1"/>
                    </a:gradFill>
                  </a:tcPr>
                </a:tc>
              </a:tr>
              <a:tr h="1632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GRADU TITULUA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66"/>
                        </a:gs>
                        <a:gs pos="100000">
                          <a:srgbClr val="FFCC99"/>
                        </a:gs>
                      </a:gsLst>
                      <a:lin ang="2700000" scaled="1"/>
                    </a:gradFill>
                  </a:tcPr>
                </a:tc>
              </a:tr>
              <a:tr h="935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GOI TEKNIKARIA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66"/>
                        </a:gs>
                        <a:gs pos="100000">
                          <a:srgbClr val="FFCC99"/>
                        </a:gs>
                      </a:gsLst>
                      <a:lin ang="2700000" scaled="1"/>
                    </a:gradFill>
                  </a:tcPr>
                </a:tc>
              </a:tr>
              <a:tr h="528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66"/>
                        </a:gs>
                        <a:gs pos="100000">
                          <a:srgbClr val="FFCC99"/>
                        </a:gs>
                      </a:gsLst>
                      <a:lin ang="2700000" scaled="1"/>
                    </a:gradFill>
                  </a:tcPr>
                </a:tc>
              </a:tr>
              <a:tr h="834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TEKNIKARIA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66"/>
                        </a:gs>
                        <a:gs pos="100000">
                          <a:srgbClr val="FFCC99"/>
                        </a:gs>
                      </a:gsLst>
                      <a:lin ang="2700000" scaled="1"/>
                    </a:gradFill>
                  </a:tcPr>
                </a:tc>
              </a:tr>
              <a:tr h="4572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66"/>
                        </a:gs>
                        <a:gs pos="100000">
                          <a:srgbClr val="FFCC99"/>
                        </a:gs>
                      </a:gsLst>
                      <a:lin ang="2700000" scaled="1"/>
                    </a:gradFill>
                  </a:tcPr>
                </a:tc>
              </a:tr>
              <a:tr h="468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66"/>
                        </a:gs>
                        <a:gs pos="100000">
                          <a:srgbClr val="FFCC99"/>
                        </a:gs>
                      </a:gsLst>
                      <a:lin ang="2700000" scaled="1"/>
                    </a:gradFill>
                  </a:tcPr>
                </a:tc>
              </a:tr>
              <a:tr h="548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OINARRIZKO PROFESIONALA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66"/>
                        </a:gs>
                        <a:gs pos="100000">
                          <a:srgbClr val="FFCC99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8170" name="Group 42"/>
          <p:cNvGraphicFramePr>
            <a:graphicFrameLocks noGrp="1"/>
          </p:cNvGraphicFramePr>
          <p:nvPr/>
        </p:nvGraphicFramePr>
        <p:xfrm>
          <a:off x="5651500" y="188913"/>
          <a:ext cx="2514600" cy="6321459"/>
        </p:xfrm>
        <a:graphic>
          <a:graphicData uri="http://schemas.openxmlformats.org/drawingml/2006/table">
            <a:tbl>
              <a:tblPr/>
              <a:tblGrid>
                <a:gridCol w="2514600"/>
              </a:tblGrid>
              <a:tr h="930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DOKTOR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OSASUN PUBLIKO MASTERRA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CCFF"/>
                        </a:gs>
                      </a:gsLst>
                      <a:lin ang="2700000" scaled="1"/>
                    </a:gradFill>
                  </a:tcPr>
                </a:tc>
              </a:tr>
              <a:tr h="1508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ERIZAINTZA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MEDIKUNTZA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FARMAZIA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GIZA NUTRIZIOA ETA DIETETIKA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CCFF"/>
                        </a:gs>
                      </a:gsLst>
                      <a:lin ang="2700000" scaled="1"/>
                    </a:gradFill>
                  </a:tcPr>
                </a:tc>
              </a:tr>
              <a:tr h="91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" b="1" dirty="0" smtClean="0">
                          <a:hlinkClick r:id="rId2"/>
                        </a:rPr>
                        <a:t>LABORATEGI KLINIKOA ETA BIOMEDIKOA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CCFF"/>
                        </a:gs>
                      </a:gsLst>
                      <a:lin ang="2700000" scaled="1"/>
                    </a:gradFill>
                  </a:tcPr>
                </a:tc>
              </a:tr>
              <a:tr h="401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CCFF"/>
                        </a:gs>
                      </a:gsLst>
                      <a:lin ang="2700000" scaled="1"/>
                    </a:gra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ERIZAIN LAGUNTZAILE TEKNIKOA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CCFF"/>
                        </a:gs>
                      </a:gsLst>
                      <a:lin ang="2700000" scaled="1"/>
                    </a:gradFill>
                  </a:tcPr>
                </a:tc>
              </a:tr>
              <a:tr h="458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CCFF"/>
                        </a:gs>
                      </a:gsLst>
                      <a:lin ang="2700000" scaled="1"/>
                    </a:gradFill>
                  </a:tcPr>
                </a:tc>
              </a:tr>
              <a:tr h="458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CCFF"/>
                        </a:gs>
                      </a:gsLst>
                      <a:lin ang="2700000" scaled="1"/>
                    </a:gradFill>
                  </a:tcPr>
                </a:tc>
              </a:tr>
              <a:tr h="548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MENDEKO PERTSONENTZAKO ZAINTZETAKO LAGUNTZA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CC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48192" name="AutoShape 64"/>
          <p:cNvSpPr>
            <a:spLocks noChangeArrowheads="1"/>
          </p:cNvSpPr>
          <p:nvPr/>
        </p:nvSpPr>
        <p:spPr bwMode="auto">
          <a:xfrm>
            <a:off x="1981200" y="685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8193" name="AutoShape 65"/>
          <p:cNvSpPr>
            <a:spLocks noChangeArrowheads="1"/>
          </p:cNvSpPr>
          <p:nvPr/>
        </p:nvSpPr>
        <p:spPr bwMode="auto">
          <a:xfrm>
            <a:off x="1981200" y="19812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8194" name="AutoShape 66"/>
          <p:cNvSpPr>
            <a:spLocks noChangeArrowheads="1"/>
          </p:cNvSpPr>
          <p:nvPr/>
        </p:nvSpPr>
        <p:spPr bwMode="auto">
          <a:xfrm>
            <a:off x="1981200" y="32004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8195" name="AutoShape 67"/>
          <p:cNvSpPr>
            <a:spLocks noChangeArrowheads="1"/>
          </p:cNvSpPr>
          <p:nvPr/>
        </p:nvSpPr>
        <p:spPr bwMode="auto">
          <a:xfrm>
            <a:off x="1981200" y="4495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8196" name="AutoShape 68"/>
          <p:cNvSpPr>
            <a:spLocks noChangeArrowheads="1"/>
          </p:cNvSpPr>
          <p:nvPr/>
        </p:nvSpPr>
        <p:spPr bwMode="auto">
          <a:xfrm>
            <a:off x="1981200" y="63246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8197" name="AutoShape 69"/>
          <p:cNvSpPr>
            <a:spLocks noChangeArrowheads="1"/>
          </p:cNvSpPr>
          <p:nvPr/>
        </p:nvSpPr>
        <p:spPr bwMode="auto">
          <a:xfrm>
            <a:off x="4953000" y="63246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8198" name="AutoShape 70"/>
          <p:cNvSpPr>
            <a:spLocks noChangeArrowheads="1"/>
          </p:cNvSpPr>
          <p:nvPr/>
        </p:nvSpPr>
        <p:spPr bwMode="auto">
          <a:xfrm>
            <a:off x="4953000" y="4648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8199" name="AutoShape 71"/>
          <p:cNvSpPr>
            <a:spLocks noChangeArrowheads="1"/>
          </p:cNvSpPr>
          <p:nvPr/>
        </p:nvSpPr>
        <p:spPr bwMode="auto">
          <a:xfrm>
            <a:off x="4953000" y="3124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8200" name="AutoShape 72"/>
          <p:cNvSpPr>
            <a:spLocks noChangeArrowheads="1"/>
          </p:cNvSpPr>
          <p:nvPr/>
        </p:nvSpPr>
        <p:spPr bwMode="auto">
          <a:xfrm>
            <a:off x="4953000" y="18288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8201" name="AutoShape 73"/>
          <p:cNvSpPr>
            <a:spLocks noChangeArrowheads="1"/>
          </p:cNvSpPr>
          <p:nvPr/>
        </p:nvSpPr>
        <p:spPr bwMode="auto">
          <a:xfrm>
            <a:off x="4953000" y="6858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4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400" smtClean="0">
                <a:solidFill>
                  <a:schemeClr val="folHlink"/>
                </a:solidFill>
              </a:rPr>
              <a:t>www.txurdinagabehekoa.eus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000" b="1" smtClean="0"/>
              <a:t>IES TXURDINAGA BEHEKOA  BHI</a:t>
            </a:r>
            <a:br>
              <a:rPr lang="es-ES" altLang="es-ES" sz="2000" b="1" smtClean="0"/>
            </a:br>
            <a:r>
              <a:rPr lang="es-ES" altLang="es-ES" sz="2000" b="1" smtClean="0"/>
              <a:t>BATXILERGOKO MODALITATEAK  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628800"/>
            <a:ext cx="8334375" cy="4467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s-ES" altLang="es-ES" sz="1400" b="1" dirty="0" smtClean="0"/>
              <a:t>ZIENTZIAK	</a:t>
            </a:r>
            <a:r>
              <a:rPr lang="es-ES" altLang="es-ES" sz="1400" b="1" i="1" dirty="0" smtClean="0">
                <a:solidFill>
                  <a:srgbClr val="C00000"/>
                </a:solidFill>
              </a:rPr>
              <a:t>A -D</a:t>
            </a:r>
            <a:r>
              <a:rPr lang="es-ES" altLang="es-ES" sz="1400" b="1" dirty="0" smtClean="0"/>
              <a:t> </a:t>
            </a:r>
            <a:r>
              <a:rPr lang="es-ES" altLang="es-ES" sz="1400" b="1" i="1" dirty="0" smtClean="0">
                <a:solidFill>
                  <a:srgbClr val="C00000"/>
                </a:solidFill>
              </a:rPr>
              <a:t>EREDUAK</a:t>
            </a:r>
            <a:endParaRPr lang="es-ES" altLang="es-ES" sz="1400" b="1" dirty="0" smtClean="0"/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es-ES" altLang="es-ES" sz="14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ES" sz="1400" b="1" dirty="0" smtClean="0"/>
              <a:t>1. BATXILERGOA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ES" sz="1400" dirty="0" smtClean="0"/>
          </a:p>
        </p:txBody>
      </p:sp>
      <p:graphicFrame>
        <p:nvGraphicFramePr>
          <p:cNvPr id="11297" name="Group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5174300"/>
              </p:ext>
            </p:extLst>
          </p:nvPr>
        </p:nvGraphicFramePr>
        <p:xfrm>
          <a:off x="762000" y="2492897"/>
          <a:ext cx="8229600" cy="3600399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393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 IKASGAIAK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 AUKERAZKOAK 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ESPEZIFIKOAK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</a:tr>
              <a:tr h="3061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Matematika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                  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Gorputz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Hezkuntza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2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Filosofia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Euskara eta Litera. I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Ingelesa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                   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Gaztelan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eta Litera. I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Físika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eta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Kímika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Marrazketa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Teknikoa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 /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Biologia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eta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Geologia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(1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aukeratu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AUKERATU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IKT</a:t>
                      </a:r>
                      <a:endParaRPr kumimoji="0" lang="es-ES" altLang="es-E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altLang="es-E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Enborrezko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aukerazho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3.a  /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Kultura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Zientifikoa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(1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aukeratu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)</a:t>
                      </a:r>
                      <a:endParaRPr kumimoji="0" lang="es-ES" altLang="es-E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AUKERATU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868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1495650" y="202900"/>
            <a:ext cx="7641300" cy="60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280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Hezkuntza sistemaren antolaketa</a:t>
            </a:r>
          </a:p>
        </p:txBody>
      </p:sp>
      <p:grpSp>
        <p:nvGrpSpPr>
          <p:cNvPr id="2" name="Shape 290"/>
          <p:cNvGrpSpPr/>
          <p:nvPr/>
        </p:nvGrpSpPr>
        <p:grpSpPr>
          <a:xfrm>
            <a:off x="635790" y="219509"/>
            <a:ext cx="6328027" cy="1699533"/>
            <a:chOff x="563" y="521"/>
            <a:chExt cx="6081133" cy="1482237"/>
          </a:xfrm>
        </p:grpSpPr>
        <p:pic>
          <p:nvPicPr>
            <p:cNvPr id="291" name="Shape 291"/>
            <p:cNvPicPr preferRelativeResize="0"/>
            <p:nvPr/>
          </p:nvPicPr>
          <p:blipFill rotWithShape="1">
            <a:blip r:embed="rId4">
              <a:alphaModFix amt="62000"/>
            </a:blip>
            <a:srcRect/>
            <a:stretch/>
          </p:blipFill>
          <p:spPr>
            <a:xfrm>
              <a:off x="563" y="521"/>
              <a:ext cx="3299" cy="298"/>
            </a:xfrm>
            <a:prstGeom prst="rect">
              <a:avLst/>
            </a:prstGeom>
            <a:solidFill>
              <a:srgbClr val="E4A394">
                <a:alpha val="61176"/>
              </a:srgbClr>
            </a:solidFill>
            <a:ln>
              <a:noFill/>
            </a:ln>
          </p:spPr>
        </p:pic>
        <p:sp>
          <p:nvSpPr>
            <p:cNvPr id="292" name="Shape 292"/>
            <p:cNvSpPr txBox="1"/>
            <p:nvPr/>
          </p:nvSpPr>
          <p:spPr>
            <a:xfrm>
              <a:off x="530796" y="703658"/>
              <a:ext cx="5550900" cy="779100"/>
            </a:xfrm>
            <a:prstGeom prst="rect">
              <a:avLst/>
            </a:prstGeom>
            <a:solidFill>
              <a:srgbClr val="E4A394">
                <a:alpha val="61176"/>
              </a:srgbClr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400">
                  <a:solidFill>
                    <a:schemeClr val="dk1"/>
                  </a:solidFill>
                </a:rPr>
                <a:t>                     </a:t>
              </a:r>
              <a:r>
                <a:rPr lang="en-US" sz="2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Unibertsitatea</a:t>
              </a:r>
            </a:p>
          </p:txBody>
        </p:sp>
      </p:grpSp>
      <p:sp>
        <p:nvSpPr>
          <p:cNvPr id="293" name="Shape 293"/>
          <p:cNvSpPr txBox="1"/>
          <p:nvPr/>
        </p:nvSpPr>
        <p:spPr>
          <a:xfrm>
            <a:off x="2849075" y="4614400"/>
            <a:ext cx="2512500" cy="954300"/>
          </a:xfrm>
          <a:prstGeom prst="rect">
            <a:avLst/>
          </a:prstGeom>
          <a:solidFill>
            <a:srgbClr val="198989">
              <a:alpha val="46666"/>
            </a:srgbClr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Batxilergoa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4338575" y="2743900"/>
            <a:ext cx="2743200" cy="9771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Goi-mailako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Lanbide Heziketa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7111775" y="5029300"/>
            <a:ext cx="18135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Unibertsitatean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sartzeko ebaluazioa</a:t>
            </a:r>
          </a:p>
        </p:txBody>
      </p:sp>
      <p:cxnSp>
        <p:nvCxnSpPr>
          <p:cNvPr id="296" name="Shape 296"/>
          <p:cNvCxnSpPr>
            <a:stCxn id="294" idx="0"/>
          </p:cNvCxnSpPr>
          <p:nvPr/>
        </p:nvCxnSpPr>
        <p:spPr>
          <a:xfrm rot="10800000">
            <a:off x="5698475" y="1789600"/>
            <a:ext cx="11700" cy="95430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"/>
            <a:headEnd type="none" w="med" len="med"/>
            <a:tailEnd type="triangle" w="lg" len="lg"/>
          </a:ln>
        </p:spPr>
      </p:cxnSp>
      <p:cxnSp>
        <p:nvCxnSpPr>
          <p:cNvPr id="297" name="Shape 297"/>
          <p:cNvCxnSpPr>
            <a:stCxn id="293" idx="0"/>
            <a:endCxn id="294" idx="2"/>
          </p:cNvCxnSpPr>
          <p:nvPr/>
        </p:nvCxnSpPr>
        <p:spPr>
          <a:xfrm rot="10800000" flipH="1">
            <a:off x="4105325" y="3721000"/>
            <a:ext cx="1605000" cy="89340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"/>
            <a:headEnd type="none" w="med" len="med"/>
            <a:tailEnd type="triangle" w="lg" len="lg"/>
          </a:ln>
        </p:spPr>
      </p:cxnSp>
      <p:sp>
        <p:nvSpPr>
          <p:cNvPr id="298" name="Shape 298"/>
          <p:cNvSpPr txBox="1"/>
          <p:nvPr/>
        </p:nvSpPr>
        <p:spPr>
          <a:xfrm>
            <a:off x="2849069" y="2220553"/>
            <a:ext cx="11499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ebaluazioa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7864475" y="1700210"/>
            <a:ext cx="3081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Shape 300"/>
          <p:cNvGrpSpPr/>
          <p:nvPr/>
        </p:nvGrpSpPr>
        <p:grpSpPr>
          <a:xfrm>
            <a:off x="4950" y="567"/>
            <a:ext cx="8752325" cy="4374708"/>
            <a:chOff x="4950" y="567"/>
            <a:chExt cx="8752325" cy="4374708"/>
          </a:xfrm>
        </p:grpSpPr>
        <p:pic>
          <p:nvPicPr>
            <p:cNvPr id="301" name="Shape 30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950" y="567"/>
              <a:ext cx="298" cy="20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2" name="Shape 302"/>
            <p:cNvSpPr txBox="1"/>
            <p:nvPr/>
          </p:nvSpPr>
          <p:spPr>
            <a:xfrm rot="5400000">
              <a:off x="6688475" y="2306475"/>
              <a:ext cx="3466200" cy="671400"/>
            </a:xfrm>
            <a:prstGeom prst="rect">
              <a:avLst/>
            </a:prstGeom>
            <a:solidFill>
              <a:srgbClr val="66CCFF">
                <a:alpha val="26274"/>
              </a:srgbClr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3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Laneratzea</a:t>
              </a:r>
            </a:p>
          </p:txBody>
        </p:sp>
      </p:grpSp>
      <p:cxnSp>
        <p:nvCxnSpPr>
          <p:cNvPr id="303" name="Shape 303"/>
          <p:cNvCxnSpPr>
            <a:stCxn id="292" idx="3"/>
          </p:cNvCxnSpPr>
          <p:nvPr/>
        </p:nvCxnSpPr>
        <p:spPr>
          <a:xfrm>
            <a:off x="6963817" y="1472383"/>
            <a:ext cx="1073700" cy="5850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"/>
            <a:headEnd type="none" w="med" len="med"/>
            <a:tailEnd type="triangle" w="lg" len="lg"/>
          </a:ln>
        </p:spPr>
      </p:cxnSp>
      <p:cxnSp>
        <p:nvCxnSpPr>
          <p:cNvPr id="304" name="Shape 304"/>
          <p:cNvCxnSpPr/>
          <p:nvPr/>
        </p:nvCxnSpPr>
        <p:spPr>
          <a:xfrm rot="10800000" flipH="1">
            <a:off x="4153399" y="1714553"/>
            <a:ext cx="28800" cy="289980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"/>
            <a:headEnd type="none" w="med" len="med"/>
            <a:tailEnd type="triangle" w="lg" len="lg"/>
          </a:ln>
        </p:spPr>
      </p:cxnSp>
      <p:pic>
        <p:nvPicPr>
          <p:cNvPr id="305" name="Shape 305"/>
          <p:cNvPicPr preferRelativeResize="0"/>
          <p:nvPr/>
        </p:nvPicPr>
        <p:blipFill rotWithShape="1">
          <a:blip r:embed="rId6" cstate="print">
            <a:alphaModFix/>
          </a:blip>
          <a:srcRect/>
          <a:stretch/>
        </p:blipFill>
        <p:spPr>
          <a:xfrm>
            <a:off x="0" y="0"/>
            <a:ext cx="1043099" cy="534898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Shape 306"/>
          <p:cNvSpPr/>
          <p:nvPr/>
        </p:nvSpPr>
        <p:spPr>
          <a:xfrm rot="2210163">
            <a:off x="6789808" y="5090226"/>
            <a:ext cx="304740" cy="304740"/>
          </a:xfrm>
          <a:prstGeom prst="star4">
            <a:avLst>
              <a:gd name="adj" fmla="val 12500"/>
            </a:avLst>
          </a:prstGeom>
          <a:solidFill>
            <a:srgbClr val="C00000"/>
          </a:solidFill>
          <a:ln w="9525" cap="rnd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Shape 307"/>
          <p:cNvSpPr/>
          <p:nvPr/>
        </p:nvSpPr>
        <p:spPr>
          <a:xfrm rot="2731099">
            <a:off x="4015389" y="2277517"/>
            <a:ext cx="304846" cy="304846"/>
          </a:xfrm>
          <a:prstGeom prst="star4">
            <a:avLst>
              <a:gd name="adj" fmla="val 12500"/>
            </a:avLst>
          </a:prstGeom>
          <a:solidFill>
            <a:srgbClr val="C00000"/>
          </a:solidFill>
          <a:ln w="9525" cap="rnd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 txBox="1"/>
          <p:nvPr/>
        </p:nvSpPr>
        <p:spPr>
          <a:xfrm rot="-5400000">
            <a:off x="-1331075" y="2972100"/>
            <a:ext cx="4378200" cy="5094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Araubide  bereziko ikasketak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1187550" y="1037700"/>
            <a:ext cx="974100" cy="426600"/>
          </a:xfrm>
          <a:prstGeom prst="rect">
            <a:avLst/>
          </a:prstGeom>
          <a:solidFill>
            <a:srgbClr val="B6D7A8"/>
          </a:solidFill>
          <a:ln w="19050" cap="flat" cmpd="sng">
            <a:solidFill>
              <a:srgbClr val="E06666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Musika</a:t>
            </a:r>
            <a:endParaRPr lang="en-US"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Shape 310"/>
          <p:cNvSpPr txBox="1"/>
          <p:nvPr/>
        </p:nvSpPr>
        <p:spPr>
          <a:xfrm>
            <a:off x="1187550" y="1508825"/>
            <a:ext cx="2639700" cy="426600"/>
          </a:xfrm>
          <a:prstGeom prst="rect">
            <a:avLst/>
          </a:prstGeom>
          <a:solidFill>
            <a:srgbClr val="B6D7A8"/>
          </a:solidFill>
          <a:ln w="28575" cap="flat" cmpd="sng">
            <a:solidFill>
              <a:srgbClr val="E06666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Arte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Dramatikoa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eta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Dantza</a:t>
            </a:r>
            <a:endParaRPr lang="en-US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1" name="Shape 311"/>
          <p:cNvCxnSpPr>
            <a:stCxn id="293" idx="0"/>
            <a:endCxn id="312" idx="2"/>
          </p:cNvCxnSpPr>
          <p:nvPr/>
        </p:nvCxnSpPr>
        <p:spPr>
          <a:xfrm rot="10800000">
            <a:off x="1897925" y="3159700"/>
            <a:ext cx="2207400" cy="145470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"/>
            <a:headEnd type="none" w="med" len="med"/>
            <a:tailEnd type="triangle" w="lg" len="lg"/>
          </a:ln>
        </p:spPr>
      </p:cxnSp>
      <p:sp>
        <p:nvSpPr>
          <p:cNvPr id="313" name="Shape 313"/>
          <p:cNvSpPr txBox="1"/>
          <p:nvPr/>
        </p:nvSpPr>
        <p:spPr>
          <a:xfrm>
            <a:off x="6834174" y="5533875"/>
            <a:ext cx="216000" cy="307800"/>
          </a:xfrm>
          <a:prstGeom prst="rect">
            <a:avLst/>
          </a:prstGeom>
          <a:noFill/>
          <a:ln w="2857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7111773" y="5549325"/>
            <a:ext cx="1655700" cy="2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Proba espezifikoak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2236474" y="1037700"/>
            <a:ext cx="1183397" cy="431100"/>
          </a:xfrm>
          <a:prstGeom prst="rect">
            <a:avLst/>
          </a:prstGeom>
          <a:solidFill>
            <a:srgbClr val="B6D7A8"/>
          </a:solidFill>
          <a:ln w="19050" cap="flat" cmpd="sng">
            <a:solidFill>
              <a:srgbClr val="DD7E6B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Diseinua</a:t>
            </a:r>
            <a:endParaRPr lang="en-US"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Shape 316"/>
          <p:cNvSpPr txBox="1"/>
          <p:nvPr/>
        </p:nvSpPr>
        <p:spPr>
          <a:xfrm>
            <a:off x="1187550" y="1898666"/>
            <a:ext cx="308100" cy="276900"/>
          </a:xfrm>
          <a:prstGeom prst="rect">
            <a:avLst/>
          </a:prstGeom>
          <a:noFill/>
          <a:ln w="2857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cxnSp>
        <p:nvCxnSpPr>
          <p:cNvPr id="317" name="Shape 317"/>
          <p:cNvCxnSpPr>
            <a:stCxn id="294" idx="3"/>
            <a:endCxn id="302" idx="2"/>
          </p:cNvCxnSpPr>
          <p:nvPr/>
        </p:nvCxnSpPr>
        <p:spPr>
          <a:xfrm rot="10800000" flipH="1">
            <a:off x="7081775" y="2642050"/>
            <a:ext cx="1004100" cy="590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18" name="Shape 318"/>
          <p:cNvSpPr txBox="1"/>
          <p:nvPr/>
        </p:nvSpPr>
        <p:spPr>
          <a:xfrm>
            <a:off x="1719375" y="2684300"/>
            <a:ext cx="308100" cy="304800"/>
          </a:xfrm>
          <a:prstGeom prst="rect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cxnSp>
        <p:nvCxnSpPr>
          <p:cNvPr id="319" name="Shape 319"/>
          <p:cNvCxnSpPr>
            <a:stCxn id="294" idx="0"/>
            <a:endCxn id="307" idx="3"/>
          </p:cNvCxnSpPr>
          <p:nvPr/>
        </p:nvCxnSpPr>
        <p:spPr>
          <a:xfrm rot="10800000">
            <a:off x="4274675" y="2538700"/>
            <a:ext cx="1435500" cy="205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20" name="Shape 320"/>
          <p:cNvSpPr txBox="1"/>
          <p:nvPr/>
        </p:nvSpPr>
        <p:spPr>
          <a:xfrm rot="604807">
            <a:off x="4272913" y="2311857"/>
            <a:ext cx="1587200" cy="1221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nota hobetzeko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222325" y="3261725"/>
            <a:ext cx="792000" cy="2631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Kirola</a:t>
            </a:r>
            <a:endParaRPr lang="en-US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222325" y="2513600"/>
            <a:ext cx="1351200" cy="646200"/>
          </a:xfrm>
          <a:prstGeom prst="rect">
            <a:avLst/>
          </a:prstGeom>
          <a:solidFill>
            <a:srgbClr val="B6D7A8"/>
          </a:solidFill>
          <a:ln w="28575" cap="flat" cmpd="sng">
            <a:solidFill>
              <a:srgbClr val="A2C4C9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Arte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plastikoak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eta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diseinua</a:t>
            </a:r>
            <a:endParaRPr lang="en-US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Shape 322"/>
          <p:cNvSpPr txBox="1"/>
          <p:nvPr/>
        </p:nvSpPr>
        <p:spPr>
          <a:xfrm>
            <a:off x="1464275" y="3524825"/>
            <a:ext cx="308100" cy="304800"/>
          </a:xfrm>
          <a:prstGeom prst="rect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2236475" y="3159700"/>
            <a:ext cx="308100" cy="304800"/>
          </a:xfrm>
          <a:prstGeom prst="rect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4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400" smtClean="0">
                <a:solidFill>
                  <a:schemeClr val="folHlink"/>
                </a:solidFill>
              </a:rPr>
              <a:t>www.txurdinagabehekoa.eus</a:t>
            </a:r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000" b="1" dirty="0" smtClean="0"/>
              <a:t>IES TXURDINAGA BEHEKOA  BHI</a:t>
            </a:r>
            <a:br>
              <a:rPr lang="es-ES" altLang="es-ES" sz="2000" b="1" dirty="0" smtClean="0"/>
            </a:br>
            <a:r>
              <a:rPr lang="es-ES" altLang="es-ES" sz="2000" b="1" dirty="0" smtClean="0"/>
              <a:t>BATXILERGOKO MODALITATEAK 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09625" y="1412776"/>
            <a:ext cx="8154988" cy="51845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ES" sz="1600" smtClean="0"/>
              <a:t>                                                   </a:t>
            </a:r>
          </a:p>
        </p:txBody>
      </p:sp>
      <p:graphicFrame>
        <p:nvGraphicFramePr>
          <p:cNvPr id="12317" name="Group 2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4277523"/>
              </p:ext>
            </p:extLst>
          </p:nvPr>
        </p:nvGraphicFramePr>
        <p:xfrm>
          <a:off x="762000" y="2214554"/>
          <a:ext cx="8229600" cy="413067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182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 IKASGAIAK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 AUKERAZKOAK 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ESPEZIFIKOAK 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</a:tr>
              <a:tr h="36124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Matematika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II                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Espainiako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Historia        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Euskara eta Litera. II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Ingelesa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II                  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Gaztelan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eta Litera. II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Biologia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Kimika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Fisika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Marrazketa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Teknikoa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AUKERATU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Psikologia</a:t>
                      </a:r>
                      <a:endParaRPr kumimoji="0" lang="es-ES" altLang="es-ES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aukerazko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3.a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Enborreko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aukerazko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4.a</a:t>
                      </a:r>
                      <a:endParaRPr kumimoji="0" lang="es-ES" altLang="es-ES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endParaRPr kumimoji="0" lang="es-ES" altLang="es-E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AUKERATU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115" name="Rectangle 1084"/>
          <p:cNvSpPr>
            <a:spLocks noChangeArrowheads="1"/>
          </p:cNvSpPr>
          <p:nvPr/>
        </p:nvSpPr>
        <p:spPr bwMode="auto">
          <a:xfrm>
            <a:off x="2411413" y="1500174"/>
            <a:ext cx="4929187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s-ES" altLang="es-ES" sz="1400" b="1" dirty="0">
                <a:effectLst/>
              </a:rPr>
              <a:t>ZIENTZIAK                </a:t>
            </a:r>
            <a:r>
              <a:rPr lang="es-ES" altLang="es-ES" sz="1400" b="1" i="1" dirty="0">
                <a:solidFill>
                  <a:srgbClr val="C00000"/>
                </a:solidFill>
              </a:rPr>
              <a:t>A -D</a:t>
            </a:r>
            <a:r>
              <a:rPr lang="es-ES" altLang="es-ES" sz="1400" b="1" dirty="0"/>
              <a:t> </a:t>
            </a:r>
            <a:r>
              <a:rPr lang="es-ES" altLang="es-ES" sz="1400" b="1" i="1" dirty="0">
                <a:solidFill>
                  <a:srgbClr val="C00000"/>
                </a:solidFill>
              </a:rPr>
              <a:t>EREDUAK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s-ES" altLang="es-ES" sz="1400" b="1" i="1" dirty="0">
                <a:solidFill>
                  <a:srgbClr val="C00000"/>
                </a:solidFill>
              </a:rPr>
              <a:t> </a:t>
            </a:r>
            <a:r>
              <a:rPr lang="es-ES" altLang="es-ES" sz="1400" b="1" dirty="0">
                <a:effectLst/>
              </a:rPr>
              <a:t>	 </a:t>
            </a:r>
            <a:endParaRPr lang="es-ES" altLang="es-ES" sz="1400" dirty="0">
              <a:effectLst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defRPr/>
            </a:pPr>
            <a:r>
              <a:rPr lang="es-ES" altLang="es-ES" sz="1400" b="1" dirty="0"/>
              <a:t>2. BATXILERGOA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s-ES" altLang="es-ES" sz="1400" b="1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44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4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400" smtClean="0">
                <a:solidFill>
                  <a:schemeClr val="folHlink"/>
                </a:solidFill>
              </a:rPr>
              <a:t>www.txurdinagabehekoa.eus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000" b="1" smtClean="0"/>
              <a:t>IES TXURDINAGA BEHEKOA  BHI</a:t>
            </a:r>
            <a:br>
              <a:rPr lang="es-ES" altLang="es-ES" sz="2000" b="1" smtClean="0"/>
            </a:br>
            <a:r>
              <a:rPr lang="es-ES" altLang="es-ES" sz="2000" b="1" smtClean="0"/>
              <a:t>BATXILERGOKO MODALITATEAK </a:t>
            </a:r>
          </a:p>
        </p:txBody>
      </p:sp>
      <p:graphicFrame>
        <p:nvGraphicFramePr>
          <p:cNvPr id="13345" name="Group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1478467"/>
              </p:ext>
            </p:extLst>
          </p:nvPr>
        </p:nvGraphicFramePr>
        <p:xfrm>
          <a:off x="762000" y="2285992"/>
          <a:ext cx="8229600" cy="3894192"/>
        </p:xfrm>
        <a:graphic>
          <a:graphicData uri="http://schemas.openxmlformats.org/drawingml/2006/table">
            <a:tbl>
              <a:tblPr/>
              <a:tblGrid>
                <a:gridCol w="2952744"/>
                <a:gridCol w="2729464"/>
                <a:gridCol w="2547392"/>
              </a:tblGrid>
              <a:tr h="5606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 IKASGAIAK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 AUKERAZKOAK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ESPEZIFIKOAK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</a:tr>
              <a:tr h="3333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r>
                        <a:rPr lang="pt-BR" sz="1400" b="1" i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Latina I </a:t>
                      </a:r>
                      <a:r>
                        <a:rPr lang="pt-BR" sz="1400" b="1" i="1" kern="12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edo</a:t>
                      </a:r>
                      <a:r>
                        <a:rPr lang="pt-BR" sz="1400" b="1" i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Mate   GGZZ I  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4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Gorputz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Hezkuntza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2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Filosofia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Euskara eta Litera. I    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Ingelesa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                        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Gaztelan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eta Litera. I   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r>
                        <a:rPr kumimoji="0" lang="es-ES" altLang="es-ES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Ekonomia</a:t>
                      </a:r>
                      <a:endParaRPr kumimoji="0" lang="es-ES" altLang="es-ES" sz="14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Mundu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Garaikidearen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Historia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Literatura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Unibertsala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gaztelaniaz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aukera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AUKERATU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IKT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lang="pt-BR" sz="1400" b="1" i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Latina I / Mate   GGZZ I  / 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Enborreko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aukerazko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3.a (1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aukera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AUKERATU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138" name="Rectangle 33"/>
          <p:cNvSpPr>
            <a:spLocks noChangeArrowheads="1"/>
          </p:cNvSpPr>
          <p:nvPr/>
        </p:nvSpPr>
        <p:spPr bwMode="auto">
          <a:xfrm>
            <a:off x="1116013" y="1428736"/>
            <a:ext cx="6884987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s-ES" altLang="es-ES" sz="1400" b="1" dirty="0">
                <a:effectLst/>
              </a:rPr>
              <a:t>GIZA ETA GIZARTE ZIENTZIAK	</a:t>
            </a:r>
            <a:r>
              <a:rPr lang="es-ES" altLang="es-ES" sz="1400" b="1" i="1" dirty="0">
                <a:solidFill>
                  <a:srgbClr val="C00000"/>
                </a:solidFill>
                <a:effectLst/>
              </a:rPr>
              <a:t>  </a:t>
            </a:r>
            <a:r>
              <a:rPr lang="es-ES" altLang="es-ES" sz="1400" b="1" i="1" dirty="0">
                <a:solidFill>
                  <a:srgbClr val="C00000"/>
                </a:solidFill>
              </a:rPr>
              <a:t>A - D</a:t>
            </a:r>
            <a:r>
              <a:rPr lang="es-ES" altLang="es-ES" sz="1400" b="1" dirty="0"/>
              <a:t> </a:t>
            </a:r>
            <a:r>
              <a:rPr lang="es-ES" altLang="es-ES" sz="1400" b="1" i="1" dirty="0">
                <a:solidFill>
                  <a:srgbClr val="C00000"/>
                </a:solidFill>
              </a:rPr>
              <a:t>EREDUAK</a:t>
            </a:r>
            <a:endParaRPr lang="es-ES" altLang="es-ES" sz="1400" b="1" dirty="0">
              <a:effectLst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s-ES" altLang="es-ES" sz="1400" b="1" dirty="0">
              <a:effectLst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defRPr/>
            </a:pPr>
            <a:r>
              <a:rPr lang="es-ES" altLang="es-ES" sz="1400" b="1" dirty="0"/>
              <a:t>1. BATXILERGOA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s-ES" altLang="es-ES" sz="1400" b="1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49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4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400" smtClean="0">
                <a:solidFill>
                  <a:schemeClr val="folHlink"/>
                </a:solidFill>
              </a:rPr>
              <a:t>www.txurdinagabehekoa.eus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000" b="1" smtClean="0"/>
              <a:t>IES TXURDINAGA BEHEKOA  BHI</a:t>
            </a:r>
            <a:br>
              <a:rPr lang="es-ES" altLang="es-ES" sz="2000" b="1" smtClean="0"/>
            </a:br>
            <a:r>
              <a:rPr lang="es-ES" altLang="es-ES" sz="2000" b="1" smtClean="0"/>
              <a:t>BATXILERGOKO MODALITATEAK </a:t>
            </a:r>
          </a:p>
        </p:txBody>
      </p:sp>
      <p:graphicFrame>
        <p:nvGraphicFramePr>
          <p:cNvPr id="14367" name="Group 3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2648762"/>
              </p:ext>
            </p:extLst>
          </p:nvPr>
        </p:nvGraphicFramePr>
        <p:xfrm>
          <a:off x="762000" y="2214554"/>
          <a:ext cx="8229600" cy="4108475"/>
        </p:xfrm>
        <a:graphic>
          <a:graphicData uri="http://schemas.openxmlformats.org/drawingml/2006/table">
            <a:tbl>
              <a:tblPr/>
              <a:tblGrid>
                <a:gridCol w="2801888"/>
                <a:gridCol w="2736304"/>
                <a:gridCol w="2691408"/>
              </a:tblGrid>
              <a:tr h="5181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 IKASGAIAK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 AUKERAZKOAK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ESPEZIFIKOAK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</a:tr>
              <a:tr h="35903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LatinaII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/ Mate GGZZ II   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ord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Espainiako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Historia         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Euskara eta Litera. II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Ingelesa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II                   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Gaztelan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eta Litera. II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Geografia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Enpresaren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Ekonomia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AUKERATU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♦</a:t>
                      </a:r>
                      <a:r>
                        <a:rPr kumimoji="0" lang="es-ES" altLang="es-ES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Filosofiaren</a:t>
                      </a:r>
                      <a:r>
                        <a:rPr kumimoji="0" lang="es-ES" altLang="es-E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Historia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♦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Psikologia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pt-BR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Latina II / Matem GGZZ II </a:t>
                      </a:r>
                      <a:r>
                        <a:rPr kumimoji="0" lang="pt-BR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(1 </a:t>
                      </a:r>
                      <a:r>
                        <a:rPr kumimoji="0" lang="pt-BR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aukeratu</a:t>
                      </a:r>
                      <a:r>
                        <a:rPr kumimoji="0" lang="pt-BR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)</a:t>
                      </a:r>
                      <a:endParaRPr kumimoji="0" lang="pt-BR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altLang="es-E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AUKERATU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162" name="Rectangle 33"/>
          <p:cNvSpPr>
            <a:spLocks noChangeArrowheads="1"/>
          </p:cNvSpPr>
          <p:nvPr/>
        </p:nvSpPr>
        <p:spPr bwMode="auto">
          <a:xfrm>
            <a:off x="1338263" y="1500174"/>
            <a:ext cx="673417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4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s-ES" altLang="es-ES" sz="1400" b="1" dirty="0">
                <a:effectLst/>
              </a:rPr>
              <a:t> GIZA ETA GIZARTE ZIENTZIAK 	</a:t>
            </a:r>
            <a:r>
              <a:rPr lang="es-ES" altLang="es-ES" sz="1400" b="1" i="1" dirty="0">
                <a:solidFill>
                  <a:srgbClr val="C00000"/>
                </a:solidFill>
                <a:effectLst/>
              </a:rPr>
              <a:t>  A - D EREDUAK  </a:t>
            </a:r>
            <a:endParaRPr lang="es-ES" altLang="es-ES" sz="1400" b="1" dirty="0">
              <a:effectLst/>
            </a:endParaRPr>
          </a:p>
          <a:p>
            <a:pPr algn="ctr">
              <a:lnSpc>
                <a:spcPct val="4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s-ES" altLang="es-ES" sz="1400" b="1" dirty="0">
              <a:effectLst/>
            </a:endParaRPr>
          </a:p>
          <a:p>
            <a:pPr algn="ctr">
              <a:lnSpc>
                <a:spcPct val="45000"/>
              </a:lnSpc>
              <a:spcBef>
                <a:spcPct val="50000"/>
              </a:spcBef>
              <a:buClr>
                <a:schemeClr val="accent2"/>
              </a:buClr>
              <a:defRPr/>
            </a:pPr>
            <a:r>
              <a:rPr lang="es-ES" altLang="es-ES" sz="1400" b="1" dirty="0">
                <a:effectLst/>
              </a:rPr>
              <a:t> 2. </a:t>
            </a:r>
            <a:r>
              <a:rPr lang="es-ES" altLang="es-ES" sz="1400" b="1" dirty="0"/>
              <a:t>BATXILERGOA</a:t>
            </a:r>
          </a:p>
          <a:p>
            <a:pPr algn="ctr">
              <a:lnSpc>
                <a:spcPct val="4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s-ES" altLang="es-ES" sz="1400" b="1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832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4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400" smtClean="0">
                <a:solidFill>
                  <a:schemeClr val="folHlink"/>
                </a:solidFill>
              </a:rPr>
              <a:t>www.txurdinagabehekoa.eus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000" b="1" smtClean="0"/>
              <a:t>IES TXURDINAGA BEHEKOA  BHI</a:t>
            </a:r>
            <a:br>
              <a:rPr lang="es-ES" altLang="es-ES" sz="2000" b="1" smtClean="0"/>
            </a:br>
            <a:r>
              <a:rPr lang="es-ES" altLang="es-ES" sz="2000" b="1" smtClean="0"/>
              <a:t>BATXILERGOKO MODALITATEAK 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556792"/>
            <a:ext cx="8334375" cy="4539208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s-ES" altLang="es-ES" sz="1400" b="1" dirty="0" smtClean="0"/>
              <a:t>ARTEAK	</a:t>
            </a:r>
            <a:r>
              <a:rPr lang="es-ES" altLang="es-ES" sz="1400" b="1" i="1" dirty="0" smtClean="0">
                <a:solidFill>
                  <a:srgbClr val="C00000"/>
                </a:solidFill>
              </a:rPr>
              <a:t>A – B – D </a:t>
            </a:r>
            <a:r>
              <a:rPr lang="es-ES" altLang="es-ES" sz="1400" b="1" dirty="0" smtClean="0"/>
              <a:t> </a:t>
            </a:r>
            <a:r>
              <a:rPr lang="es-ES" altLang="es-ES" sz="1400" b="1" i="1" dirty="0" smtClean="0">
                <a:solidFill>
                  <a:srgbClr val="C00000"/>
                </a:solidFill>
              </a:rPr>
              <a:t>EREDUAK</a:t>
            </a:r>
            <a:endParaRPr lang="es-ES" altLang="es-ES" sz="1400" b="1" dirty="0" smtClean="0"/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es-ES" altLang="es-ES" sz="1400" b="1" dirty="0" smtClean="0"/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s-ES" altLang="es-ES" sz="1400" b="1" dirty="0" smtClean="0"/>
              <a:t>1. BATXILERGOA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es-ES" altLang="es-ES" sz="14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ES" sz="1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ES" sz="1400" dirty="0" smtClean="0"/>
          </a:p>
        </p:txBody>
      </p:sp>
      <p:graphicFrame>
        <p:nvGraphicFramePr>
          <p:cNvPr id="11297" name="Group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02108934"/>
              </p:ext>
            </p:extLst>
          </p:nvPr>
        </p:nvGraphicFramePr>
        <p:xfrm>
          <a:off x="762000" y="2348880"/>
          <a:ext cx="8229600" cy="396064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OINARRIZKO IKASGAIAK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 AUKERAZKOAK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ESPEZIFIKOAK 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</a:tr>
              <a:tr h="3312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Artearen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Oinarriak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I     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Gorputz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Hezkuntza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2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Filosofia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Euskara eta Litera. I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Ingelesa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                   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Gaztelan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eta Litera. I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Ikus-entzunezkoen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Kultura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Mundu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Garaikidearen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Historia 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/ Literatura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Unibertsala</a:t>
                      </a:r>
                      <a:r>
                        <a:rPr kumimoji="0" lang="es-ES" alt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gaztelaniza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aukeratu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AUKERATU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Marrazketa</a:t>
                      </a:r>
                      <a:r>
                        <a:rPr kumimoji="0" lang="es-ES" altLang="es-E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Artistikoa</a:t>
                      </a:r>
                      <a:r>
                        <a:rPr kumimoji="0" lang="es-ES" altLang="es-E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Bolumena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/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Marrazk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.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Tekn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.  I</a:t>
                      </a:r>
                      <a:r>
                        <a:rPr kumimoji="0" lang="es-ES" altLang="es-E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gaztelaniaz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es-ES" altLang="es-E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 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(1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aukeratu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)</a:t>
                      </a:r>
                      <a:r>
                        <a:rPr kumimoji="0" lang="es-ES" altLang="es-E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AUKERATU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907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4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400" smtClean="0">
                <a:solidFill>
                  <a:schemeClr val="folHlink"/>
                </a:solidFill>
              </a:rPr>
              <a:t>www.txurdinagabehekoa.eus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es-ES" altLang="es-ES" sz="2000" b="1" dirty="0" smtClean="0"/>
              <a:t>IES TXURDINAGA BEHEKOA  BHI</a:t>
            </a:r>
            <a:br>
              <a:rPr lang="es-ES" altLang="es-ES" sz="2000" b="1" dirty="0" smtClean="0"/>
            </a:br>
            <a:r>
              <a:rPr lang="es-ES" altLang="es-ES" sz="2000" b="1" dirty="0" smtClean="0"/>
              <a:t>BATXILERGOKO MODALITATEAK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124744"/>
            <a:ext cx="8334375" cy="3528392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s-ES" altLang="es-ES" sz="1400" b="1" dirty="0" smtClean="0"/>
              <a:t> ARTEAK    	</a:t>
            </a:r>
            <a:r>
              <a:rPr lang="es-ES" altLang="es-ES" sz="1400" b="1" i="1" dirty="0" smtClean="0">
                <a:solidFill>
                  <a:srgbClr val="C00000"/>
                </a:solidFill>
              </a:rPr>
              <a:t>A – B – D  EREDUAK</a:t>
            </a:r>
            <a:endParaRPr lang="es-ES" altLang="es-ES" sz="1400" b="1" dirty="0" smtClean="0"/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s-ES" altLang="es-ES" sz="1400" b="1" dirty="0" smtClean="0"/>
              <a:t>2. BATXILERGOA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es-ES" altLang="es-ES" sz="14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ES" sz="1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ES" sz="1400" dirty="0" smtClean="0"/>
          </a:p>
        </p:txBody>
      </p:sp>
      <p:graphicFrame>
        <p:nvGraphicFramePr>
          <p:cNvPr id="11297" name="Group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8395658"/>
              </p:ext>
            </p:extLst>
          </p:nvPr>
        </p:nvGraphicFramePr>
        <p:xfrm>
          <a:off x="683568" y="1556792"/>
          <a:ext cx="8229600" cy="4730452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008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 IKASGAIAK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ENBORREKO AUKERAZKOAK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ESPEZIFIKOAK   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78"/>
                    </a:solidFill>
                  </a:tcPr>
                </a:tc>
              </a:tr>
              <a:tr h="3333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Artearen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Oinarriak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II   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Espainiako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Historia         4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Euskara eta Litera. II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Ingelesa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II                     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Gaztelan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eta Litera. II    3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ordu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Ikus-entzunezkoen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Kultura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Arte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Eszenikoak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Diseinua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 </a:t>
                      </a:r>
                      <a:r>
                        <a:rPr kumimoji="0" lang="es-ES" altLang="es-E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aukeratu</a:t>
                      </a: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AUKERATU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r>
                        <a:rPr kumimoji="0" lang="es-ES" altLang="es-ES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Marrazketa</a:t>
                      </a:r>
                      <a:r>
                        <a:rPr kumimoji="0" lang="es-ES" altLang="es-E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Artistikoa</a:t>
                      </a:r>
                      <a:r>
                        <a:rPr kumimoji="0" lang="es-ES" altLang="es-E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endParaRPr kumimoji="0" lang="es-ES" altLang="es-E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Adierazpen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Grafiko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Plastikoaren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Teknikak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 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/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Marrazketa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Teknikoa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II (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gaztelaniaz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) 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/(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Enborreko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aukerazko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3. (1 </a:t>
                      </a:r>
                      <a:r>
                        <a:rPr kumimoji="0" lang="es-ES" altLang="es-ES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aukeratu</a:t>
                      </a:r>
                      <a:r>
                        <a:rPr kumimoji="0" lang="es-ES" altLang="es-E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endParaRPr kumimoji="0" lang="es-ES" altLang="es-ES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altLang="es-E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AUKERATU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endParaRPr kumimoji="0" lang="es-ES" altLang="es-ES" sz="1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altLang="es-E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27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24136"/>
          </a:xfrm>
        </p:spPr>
        <p:txBody>
          <a:bodyPr>
            <a:noAutofit/>
          </a:bodyPr>
          <a:lstStyle/>
          <a:p>
            <a:r>
              <a:rPr lang="es-ES" sz="3200" b="1" i="1" dirty="0" smtClean="0">
                <a:solidFill>
                  <a:srgbClr val="0070C0"/>
                </a:solidFill>
              </a:rPr>
              <a:t>GOI MAILAKO LANBIDE HEZIKETA</a:t>
            </a:r>
            <a:r>
              <a:rPr lang="es-ES" sz="3600" b="1" i="1" dirty="0" smtClean="0">
                <a:solidFill>
                  <a:srgbClr val="C00000"/>
                </a:solidFill>
              </a:rPr>
              <a:t/>
            </a:r>
            <a:br>
              <a:rPr lang="es-ES" sz="3600" b="1" i="1" dirty="0" smtClean="0">
                <a:solidFill>
                  <a:srgbClr val="C00000"/>
                </a:solidFill>
              </a:rPr>
            </a:br>
            <a:r>
              <a:rPr lang="es-ES" sz="2600" b="1" i="1" dirty="0" smtClean="0">
                <a:solidFill>
                  <a:srgbClr val="C00000"/>
                </a:solidFill>
              </a:rPr>
              <a:t>DEKORAZIO-LANEN PROIEKTUETAN ETA ZUZENDARITZAN</a:t>
            </a:r>
            <a:endParaRPr lang="es-ES" sz="2600" b="1" i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r>
              <a:rPr lang="es-ES" sz="1400" b="1" i="1" dirty="0" smtClean="0"/>
              <a:t>ARAUBIDE BEREZIKO IRAKASKUNTZAK</a:t>
            </a:r>
          </a:p>
          <a:p>
            <a:r>
              <a:rPr lang="es-ES" sz="1400" b="1" i="1" dirty="0" smtClean="0"/>
              <a:t>ARTE PLASTIKOA ETA DISEINUA, BARNEALDEEN DISEINUA LANBIDE-ARLOA</a:t>
            </a:r>
          </a:p>
          <a:p>
            <a:r>
              <a:rPr lang="es-ES" sz="1400" b="1" i="1" dirty="0" smtClean="0"/>
              <a:t>D EREDUA - 3  IKASTURTE</a:t>
            </a:r>
          </a:p>
          <a:p>
            <a:r>
              <a:rPr lang="es-ES" sz="1400" b="1" i="1" dirty="0" smtClean="0"/>
              <a:t> 1. ETA 2. IKASTURTEAK (1.740  ESKOLA-ORDU INSTITUTUAN)</a:t>
            </a:r>
          </a:p>
          <a:p>
            <a:r>
              <a:rPr lang="es-ES" sz="1400" b="1" i="1" dirty="0" smtClean="0"/>
              <a:t>3. IKASTURTEA: ENPRESA ETA BULEGOETAN EGITEKO PRAKTIKAK</a:t>
            </a:r>
          </a:p>
          <a:p>
            <a:r>
              <a:rPr lang="es-ES" sz="1400" b="1" i="1" dirty="0" smtClean="0"/>
              <a:t>(135 ORDU) + AMAIERAKO PROIEKTUA (75 ESKOLA-ORDU).</a:t>
            </a:r>
          </a:p>
          <a:p>
            <a:r>
              <a:rPr lang="es-ES" sz="1400" b="1" i="1" dirty="0" smtClean="0"/>
              <a:t>ETXEBIZITZEN, MERKATARITZA-LOKALEN, OSTALARITZA-LOKALEN, BULEGOEN... BARNEALDEEN DISEINUA GARATU AHAL DUEN GOI-MAILAKO TEKNIKARIA DA.</a:t>
            </a:r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r>
              <a:rPr lang="es-ES" sz="1400" b="1" i="1" dirty="0" smtClean="0"/>
              <a:t>                               </a:t>
            </a:r>
          </a:p>
          <a:p>
            <a:pPr>
              <a:buNone/>
            </a:pPr>
            <a:r>
              <a:rPr lang="es-ES" sz="1400" b="1" i="1" smtClean="0"/>
              <a:t>                              </a:t>
            </a:r>
            <a:r>
              <a:rPr lang="es-ES" sz="1400" b="1" i="1" dirty="0" err="1" smtClean="0"/>
              <a:t>Egilea</a:t>
            </a:r>
            <a:r>
              <a:rPr lang="es-ES" sz="1400" b="1" i="1" dirty="0" smtClean="0"/>
              <a:t>: A. Uriarte</a:t>
            </a:r>
          </a:p>
          <a:p>
            <a:endParaRPr lang="es-ES" sz="28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pic>
        <p:nvPicPr>
          <p:cNvPr id="5" name="image2.jpg"/>
          <p:cNvPicPr/>
          <p:nvPr/>
        </p:nvPicPr>
        <p:blipFill>
          <a:blip r:embed="rId2" cstate="print"/>
          <a:srcRect t="3307" r="15159" b="11269"/>
          <a:stretch>
            <a:fillRect/>
          </a:stretch>
        </p:blipFill>
        <p:spPr>
          <a:xfrm>
            <a:off x="1763694" y="3789040"/>
            <a:ext cx="4808257" cy="2278258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i="1" dirty="0" smtClean="0">
                <a:solidFill>
                  <a:srgbClr val="0070C0"/>
                </a:solidFill>
              </a:rPr>
              <a:t>GOI MAILAKO LANBIDE HEZIKETA</a:t>
            </a:r>
            <a:r>
              <a:rPr lang="es-ES" sz="4000" b="1" i="1" dirty="0" smtClean="0">
                <a:solidFill>
                  <a:srgbClr val="C00000"/>
                </a:solidFill>
              </a:rPr>
              <a:t/>
            </a:r>
            <a:br>
              <a:rPr lang="es-ES" sz="4000" b="1" i="1" dirty="0" smtClean="0">
                <a:solidFill>
                  <a:srgbClr val="C00000"/>
                </a:solidFill>
              </a:rPr>
            </a:br>
            <a:r>
              <a:rPr lang="es-ES" sz="2800" b="1" i="1" dirty="0" smtClean="0">
                <a:solidFill>
                  <a:srgbClr val="C00000"/>
                </a:solidFill>
              </a:rPr>
              <a:t>DEKORAZIO-LANEN PROIEKTUETAN ETA ZUZENDARITZAN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ES" sz="1400" b="1" i="1" dirty="0" smtClean="0"/>
              <a:t>	</a:t>
            </a:r>
          </a:p>
          <a:p>
            <a:pPr algn="ctr">
              <a:buNone/>
            </a:pPr>
            <a:r>
              <a:rPr lang="es-ES" sz="2000" b="1" i="1" dirty="0" smtClean="0"/>
              <a:t>DEKORAZIO-LANEN PROIEKTUETAN ETA ZUZENDARITZAN GOI-MAILAKO TEKNIKARIAK ARKITEKTURA BULEGOETAN EDOTA </a:t>
            </a:r>
            <a:r>
              <a:rPr lang="sv-SE" sz="2000" b="1" i="1" dirty="0" smtClean="0"/>
              <a:t>ALTZARI ETA DEKORAZIO DENDETAN LAN EGIN AHAL DU; BAITA </a:t>
            </a:r>
            <a:r>
              <a:rPr lang="es-ES" sz="2000" b="1" i="1" dirty="0" smtClean="0"/>
              <a:t>ERAIKUNTZA-ENPRESETAN EDO HIGIEZINEN ENPRESETAN ERE. IZAN ERE, PROIEKTUAREN ADIERAZPEN GRAFIKOA GAUZATZEKO GAI DA BAI OHIKO PROIEKTUETAN, BAI AURKEZPEN BEREZIEI, ERAKUSKETEI, PUBLIZITATEARI EDOTA SALMENTARI BEGIRA</a:t>
            </a:r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r>
              <a:rPr lang="es-ES" sz="1400" b="1" i="1" dirty="0" smtClean="0"/>
              <a:t>Autor</a:t>
            </a:r>
          </a:p>
          <a:p>
            <a:pPr>
              <a:buNone/>
            </a:pPr>
            <a:r>
              <a:rPr lang="es-ES" sz="1800" b="1" i="1" dirty="0"/>
              <a:t> </a:t>
            </a:r>
            <a:r>
              <a:rPr lang="es-ES" sz="1800" b="1" i="1" dirty="0" smtClean="0"/>
              <a:t>                                </a:t>
            </a:r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r>
              <a:rPr lang="es-ES" sz="1800" b="1" i="1" dirty="0" smtClean="0"/>
              <a:t> </a:t>
            </a:r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r>
              <a:rPr lang="es-ES" sz="1800" b="1" i="1" dirty="0" smtClean="0"/>
              <a:t>                                            </a:t>
            </a:r>
          </a:p>
          <a:p>
            <a:pPr>
              <a:buNone/>
            </a:pPr>
            <a:r>
              <a:rPr lang="es-ES" sz="1800" b="1" i="1" dirty="0" smtClean="0"/>
              <a:t>		         </a:t>
            </a:r>
            <a:r>
              <a:rPr lang="es-ES" sz="1800" b="1" i="1" smtClean="0"/>
              <a:t>Eragia</a:t>
            </a:r>
            <a:r>
              <a:rPr lang="es-ES" sz="1800" b="1" i="1" dirty="0" smtClean="0"/>
              <a:t>: P. Mediavilla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pic>
        <p:nvPicPr>
          <p:cNvPr id="5" name="4 Imagen" descr="https://lh3.googleusercontent.com/aU20A3nZziL9mAh40qJE-_Xzh7XXdoOZ7-mfz4iz5I5Xfr0FZh5vT1MIKcJ4fdqyITeOqov8BVFTjbTHqDOScVJf9Uj8LvOFOWgiaTYRLJxgeknkqzd2gc_4zTjaarwZkG7pLipL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832648" cy="33123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400" smtClean="0">
                <a:solidFill>
                  <a:schemeClr val="folHlink"/>
                </a:solidFill>
              </a:rPr>
              <a:t>www.txurdinagabehekoa.eus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08721"/>
            <a:ext cx="7958138" cy="4806280"/>
          </a:xfrm>
        </p:spPr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s-ES" altLang="es-ES" sz="9600" b="1" i="1" dirty="0" smtClean="0">
                <a:solidFill>
                  <a:srgbClr val="C00000"/>
                </a:solidFill>
              </a:rPr>
              <a:t>MILA ESKER ZUEN ARRETAGATIK</a:t>
            </a:r>
          </a:p>
        </p:txBody>
      </p:sp>
    </p:spTree>
    <p:extLst>
      <p:ext uri="{BB962C8B-B14F-4D97-AF65-F5344CB8AC3E}">
        <p14:creationId xmlns="" xmlns:p14="http://schemas.microsoft.com/office/powerpoint/2010/main" val="305955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www.txurdinagabehekoa.eus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3200" b="1" smtClean="0">
                <a:latin typeface="Verdana" pitchFamily="34" charset="0"/>
              </a:rPr>
              <a:t>IGAROBIDEA, ERREPIKAPENA ETA  TITULAZIOA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700809"/>
            <a:ext cx="7958138" cy="469999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altLang="es-ES" sz="1600" b="1" dirty="0" smtClean="0"/>
              <a:t>MAILA ERREPIKATZEA: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</a:t>
            </a:r>
            <a:r>
              <a:rPr lang="es-ES_tradnl" altLang="es-ES" sz="1600" b="1" dirty="0"/>
              <a:t> </a:t>
            </a:r>
            <a:r>
              <a:rPr lang="es-ES_tradnl" altLang="es-ES" sz="1600" b="1" dirty="0" smtClean="0"/>
              <a:t> 2. </a:t>
            </a:r>
            <a:r>
              <a:rPr lang="es-ES_tradnl" altLang="es-ES" sz="1600" b="1" dirty="0" err="1" smtClean="0"/>
              <a:t>Batxilergoan</a:t>
            </a:r>
            <a:r>
              <a:rPr lang="es-ES_tradnl" altLang="es-ES" sz="1600" b="1" dirty="0" smtClean="0"/>
              <a:t>: </a:t>
            </a:r>
            <a:r>
              <a:rPr lang="es-ES_tradnl" altLang="es-ES" sz="1600" b="1" dirty="0" err="1" smtClean="0"/>
              <a:t>ikasleak</a:t>
            </a:r>
            <a:r>
              <a:rPr lang="es-ES_tradnl" altLang="es-ES" sz="1600" b="1" dirty="0" smtClean="0"/>
              <a:t> 2. </a:t>
            </a:r>
            <a:r>
              <a:rPr lang="es-ES_tradnl" altLang="es-ES" sz="1600" b="1" dirty="0" err="1" smtClean="0"/>
              <a:t>mailaren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amaieran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ikasgairen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bat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gainditu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gabe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baldin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badu</a:t>
            </a:r>
            <a:r>
              <a:rPr lang="es-ES_tradnl" altLang="es-ES" sz="1600" b="1" dirty="0" smtClean="0"/>
              <a:t>,  </a:t>
            </a:r>
            <a:r>
              <a:rPr lang="es-ES_tradnl" altLang="es-ES" sz="1600" b="1" dirty="0" err="1" smtClean="0"/>
              <a:t>ikasgai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horien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matrikula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baino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ez</a:t>
            </a:r>
            <a:r>
              <a:rPr lang="es-ES_tradnl" altLang="es-ES" sz="1600" b="1" dirty="0" smtClean="0"/>
              <a:t> du </a:t>
            </a:r>
            <a:r>
              <a:rPr lang="es-ES_tradnl" altLang="es-ES" sz="1600" b="1" dirty="0" err="1" smtClean="0"/>
              <a:t>egingo</a:t>
            </a:r>
            <a:r>
              <a:rPr lang="es-ES_tradnl" altLang="es-ES" sz="1600" b="1" dirty="0" smtClean="0"/>
              <a:t>,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edo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kurtso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osoa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errepikatzeko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aukera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izango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dute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(LOMCE)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s-ES" sz="1600" b="1" dirty="0" smtClean="0"/>
              <a:t>MAILA IGAROTZEA ETA TITULAZIOA: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- 1. </a:t>
            </a:r>
            <a:r>
              <a:rPr lang="es-ES_tradnl" altLang="es-ES" sz="1600" b="1" dirty="0" err="1" smtClean="0"/>
              <a:t>Batxilergotik</a:t>
            </a:r>
            <a:r>
              <a:rPr lang="es-ES_tradnl" altLang="es-ES" sz="1600" b="1" dirty="0" smtClean="0"/>
              <a:t> 2. </a:t>
            </a:r>
            <a:r>
              <a:rPr lang="es-ES_tradnl" altLang="es-ES" sz="1600" b="1" dirty="0" err="1" smtClean="0"/>
              <a:t>Batxilergora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ikasgai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guztiak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aprobatuta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edo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bi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ikasgai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gainditu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gabe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izanda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igaroko</a:t>
            </a:r>
            <a:r>
              <a:rPr lang="es-ES_tradnl" altLang="es-ES" sz="1600" b="1" dirty="0" smtClean="0"/>
              <a:t> da. </a:t>
            </a:r>
            <a:r>
              <a:rPr lang="es-ES_tradnl" altLang="es-ES" sz="1600" b="1" dirty="0" err="1" smtClean="0"/>
              <a:t>Bestela</a:t>
            </a:r>
            <a:r>
              <a:rPr lang="es-ES_tradnl" altLang="es-ES" sz="1600" b="1" dirty="0" smtClean="0"/>
              <a:t>, </a:t>
            </a:r>
            <a:r>
              <a:rPr lang="es-ES_tradnl" altLang="es-ES" sz="1600" b="1" dirty="0" err="1" smtClean="0"/>
              <a:t>kurtso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osoa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errepikatuko</a:t>
            </a:r>
            <a:r>
              <a:rPr lang="es-ES_tradnl" altLang="es-ES" sz="1600" b="1" dirty="0" smtClean="0"/>
              <a:t> da 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(LOMCE).</a:t>
            </a:r>
            <a:endParaRPr lang="es-ES_tradnl" altLang="es-ES" sz="16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- </a:t>
            </a:r>
            <a:r>
              <a:rPr lang="es-ES_tradnl" altLang="es-ES" sz="1600" b="1" dirty="0" err="1" smtClean="0"/>
              <a:t>Batxilergoa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egiteko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epea</a:t>
            </a:r>
            <a:r>
              <a:rPr lang="es-ES_tradnl" altLang="es-ES" sz="1600" b="1" dirty="0" smtClean="0"/>
              <a:t>: 4 </a:t>
            </a:r>
            <a:r>
              <a:rPr lang="es-ES_tradnl" altLang="es-ES" sz="1600" b="1" dirty="0" err="1" smtClean="0"/>
              <a:t>ikasturte</a:t>
            </a:r>
            <a:r>
              <a:rPr lang="es-ES_tradnl" altLang="es-ES" sz="1600" b="1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- </a:t>
            </a:r>
            <a:r>
              <a:rPr lang="es-ES_tradnl" altLang="es-ES" sz="1600" b="1" dirty="0" err="1" smtClean="0"/>
              <a:t>Batxiler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Titulua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eskuratzeko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ikasgai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guztiak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gainditu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behar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dira</a:t>
            </a:r>
            <a:r>
              <a:rPr lang="es-ES_tradnl" altLang="es-ES" sz="1600" b="1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altLang="es-ES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es-ES_tradnl" altLang="es-ES" sz="1600" b="1" dirty="0" smtClean="0"/>
              <a:t>BESTE AUKERA BATZUK: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  -IBD, </a:t>
            </a:r>
            <a:r>
              <a:rPr lang="es-ES_tradnl" altLang="es-ES" sz="1600" b="1" dirty="0" err="1" smtClean="0"/>
              <a:t>Urrutiko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Batxilergorako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Institutua</a:t>
            </a:r>
            <a:r>
              <a:rPr lang="es-ES_tradnl" altLang="es-ES" sz="1600" b="1" dirty="0" smtClean="0"/>
              <a:t>, </a:t>
            </a:r>
            <a:r>
              <a:rPr lang="es-ES_tradnl" altLang="es-ES" sz="1600" b="1" dirty="0" err="1" smtClean="0"/>
              <a:t>matrikulazioa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uztailak</a:t>
            </a:r>
            <a:r>
              <a:rPr lang="es-ES_tradnl" altLang="es-ES" sz="1600" b="1" dirty="0" smtClean="0"/>
              <a:t> 1-15 (</a:t>
            </a:r>
            <a:r>
              <a:rPr lang="es-ES_tradnl" altLang="es-ES" sz="1600" b="1" dirty="0" err="1" smtClean="0"/>
              <a:t>lehen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epea</a:t>
            </a:r>
            <a:r>
              <a:rPr lang="es-ES_tradnl" altLang="es-ES" sz="1600" b="1" dirty="0" smtClean="0"/>
              <a:t>)  eta </a:t>
            </a:r>
            <a:r>
              <a:rPr lang="es-ES_tradnl" altLang="es-ES" sz="1600" b="1" dirty="0" err="1" smtClean="0"/>
              <a:t>irailak</a:t>
            </a:r>
            <a:r>
              <a:rPr lang="es-ES_tradnl" altLang="es-ES" sz="1600" b="1" dirty="0" smtClean="0"/>
              <a:t> 1-30 (</a:t>
            </a:r>
            <a:r>
              <a:rPr lang="es-ES_tradnl" altLang="es-ES" sz="1600" b="1" dirty="0" err="1" smtClean="0"/>
              <a:t>bigarren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epea</a:t>
            </a:r>
            <a:r>
              <a:rPr lang="es-ES_tradnl" altLang="es-ES" sz="1600" b="1" dirty="0" smtClean="0"/>
              <a:t>). </a:t>
            </a:r>
            <a:r>
              <a:rPr lang="es-ES_tradnl" altLang="es-ES" sz="1600" b="1" dirty="0" err="1" smtClean="0"/>
              <a:t>Telefonoa</a:t>
            </a:r>
            <a:r>
              <a:rPr lang="es-ES_tradnl" altLang="es-ES" sz="1600" b="1" dirty="0" smtClean="0"/>
              <a:t>: 944462359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  -GAUEKO BATXILERGOA: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    </a:t>
            </a:r>
            <a:r>
              <a:rPr lang="es-ES_tradnl" altLang="es-ES" sz="1600" b="1" dirty="0" err="1" smtClean="0"/>
              <a:t>Matrikulazioa</a:t>
            </a:r>
            <a:r>
              <a:rPr lang="es-ES_tradnl" altLang="es-ES" sz="1600" b="1" dirty="0" smtClean="0"/>
              <a:t>: </a:t>
            </a:r>
            <a:r>
              <a:rPr lang="es-ES_tradnl" altLang="es-ES" sz="1600" b="1" dirty="0" err="1" smtClean="0"/>
              <a:t>ekaineko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azken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astetik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uztailaren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hasierara</a:t>
            </a:r>
            <a:r>
              <a:rPr lang="es-ES_tradnl" altLang="es-ES" sz="1600" b="1" dirty="0" smtClean="0"/>
              <a:t> ( IES Unamuno). </a:t>
            </a:r>
            <a:r>
              <a:rPr lang="es-ES_tradnl" altLang="es-ES" sz="1600" b="1" dirty="0" err="1" smtClean="0"/>
              <a:t>Telefonoa</a:t>
            </a:r>
            <a:r>
              <a:rPr lang="es-ES_tradnl" altLang="es-ES" sz="1600" b="1" dirty="0" smtClean="0"/>
              <a:t> 944002700.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altLang="es-ES" sz="1600" b="1" dirty="0" smtClean="0"/>
          </a:p>
          <a:p>
            <a:pPr>
              <a:lnSpc>
                <a:spcPct val="80000"/>
              </a:lnSpc>
              <a:buNone/>
            </a:pPr>
            <a:r>
              <a:rPr lang="es-ES_tradnl" altLang="es-ES" sz="1600" b="1" dirty="0" smtClean="0"/>
              <a:t>.</a:t>
            </a:r>
            <a:r>
              <a:rPr lang="es-ES_tradnl" altLang="es-ES" sz="2000" b="1" dirty="0" smtClean="0">
                <a:solidFill>
                  <a:srgbClr val="FF0000"/>
                </a:solidFill>
              </a:rPr>
              <a:t>AURREMATRIKULA:   MAIATZAREN 4TIK 14RA</a:t>
            </a:r>
            <a:endParaRPr lang="es-ES" altLang="es-E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build="p" autoUpdateAnimBg="0"/>
      <p:bldP spid="716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www.txurdinagabehekoa.eus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1371600" y="609600"/>
            <a:ext cx="7378700" cy="1143000"/>
          </a:xfrm>
        </p:spPr>
        <p:txBody>
          <a:bodyPr/>
          <a:lstStyle/>
          <a:p>
            <a:pPr eaLnBrk="1" hangingPunct="1"/>
            <a:r>
              <a:rPr lang="es-ES" altLang="es-ES" sz="3200" b="1" smtClean="0">
                <a:latin typeface="Verdana" pitchFamily="34" charset="0"/>
              </a:rPr>
              <a:t>BATXILERGOAREN ONDOREN, ZER EGIN DEZAKET?</a:t>
            </a:r>
          </a:p>
        </p:txBody>
      </p:sp>
      <p:sp>
        <p:nvSpPr>
          <p:cNvPr id="9220" name="Rectangle 11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s-ES" altLang="es-ES" b="1" smtClean="0"/>
              <a:t>GOI HEZKUNTZA</a:t>
            </a:r>
          </a:p>
          <a:p>
            <a:pPr marL="609600" indent="-609600"/>
            <a:r>
              <a:rPr lang="es-ES" altLang="es-ES" b="1" smtClean="0"/>
              <a:t>	UNIBERSITATEKO IKASKETAK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" altLang="es-ES" b="1" smtClean="0"/>
              <a:t>		</a:t>
            </a:r>
            <a:r>
              <a:rPr lang="es-ES" altLang="es-ES" sz="1800" b="1" smtClean="0"/>
              <a:t>1. GRADU IKASKETA – GRADU TITULUA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" altLang="es-ES" sz="1800" b="1" smtClean="0"/>
              <a:t>		2. GRADUONDOKO IKASKETAK: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" altLang="es-ES" sz="1800" b="1" smtClean="0"/>
              <a:t>                              1º – MASTERRA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" altLang="es-ES" sz="1800" b="1" smtClean="0"/>
              <a:t>                              2º – DOKTOREGOA</a:t>
            </a:r>
          </a:p>
          <a:p>
            <a:pPr marL="609600" indent="-609600"/>
            <a:r>
              <a:rPr lang="es-ES" altLang="es-ES" b="1" smtClean="0"/>
              <a:t>    GOI MAILAKO LANBIDE      HEZIKETA</a:t>
            </a:r>
          </a:p>
          <a:p>
            <a:pPr marL="609600" indent="-609600">
              <a:buFont typeface="Wingdings" pitchFamily="2" charset="2"/>
              <a:buNone/>
            </a:pPr>
            <a:endParaRPr lang="es-ES" altLang="es-ES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1185863" y="10129838"/>
            <a:ext cx="7958137" cy="842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_tradnl" altLang="es-E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altLang="es-E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altLang="es-ES" sz="2000" smtClean="0"/>
          </a:p>
          <a:p>
            <a:pPr eaLnBrk="1" hangingPunct="1">
              <a:lnSpc>
                <a:spcPct val="90000"/>
              </a:lnSpc>
            </a:pPr>
            <a:endParaRPr lang="es-ES_tradnl" altLang="es-ES" sz="2000" smtClean="0"/>
          </a:p>
          <a:p>
            <a:pPr eaLnBrk="1" hangingPunct="1">
              <a:lnSpc>
                <a:spcPct val="90000"/>
              </a:lnSpc>
            </a:pPr>
            <a:endParaRPr lang="es-ES_tradnl" altLang="es-ES" sz="2800" smtClean="0"/>
          </a:p>
          <a:p>
            <a:pPr eaLnBrk="1" hangingPunct="1">
              <a:lnSpc>
                <a:spcPct val="90000"/>
              </a:lnSpc>
            </a:pPr>
            <a:endParaRPr lang="es-ES_tradnl" altLang="es-ES" sz="2800" smtClean="0"/>
          </a:p>
          <a:p>
            <a:pPr eaLnBrk="1" hangingPunct="1">
              <a:lnSpc>
                <a:spcPct val="90000"/>
              </a:lnSpc>
            </a:pPr>
            <a:endParaRPr lang="es-ES" alt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-ES" sz="9600" b="1" i="1" dirty="0" smtClean="0">
                <a:solidFill>
                  <a:srgbClr val="C00000"/>
                </a:solidFill>
              </a:rPr>
              <a:t>LANBIDE HEZIKETA</a:t>
            </a:r>
          </a:p>
          <a:p>
            <a:pPr algn="ctr">
              <a:spcBef>
                <a:spcPts val="0"/>
              </a:spcBef>
              <a:buNone/>
            </a:pPr>
            <a:endParaRPr lang="es-ES" sz="3600" b="1" i="1" dirty="0" smtClean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s-ES" sz="3600" b="1" i="1" dirty="0" smtClean="0">
                <a:solidFill>
                  <a:srgbClr val="FF0000"/>
                </a:solidFill>
              </a:rPr>
              <a:t>AURREMATRIKULA</a:t>
            </a:r>
            <a:r>
              <a:rPr lang="es-ES" sz="3600" b="1" i="1" dirty="0" smtClean="0">
                <a:solidFill>
                  <a:srgbClr val="FF0000"/>
                </a:solidFill>
              </a:rPr>
              <a:t>: </a:t>
            </a:r>
            <a:endParaRPr lang="es-ES" sz="3600" b="1" i="1" dirty="0" smtClean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s-ES" sz="3600" b="1" i="1" dirty="0" smtClean="0">
                <a:solidFill>
                  <a:srgbClr val="FF0000"/>
                </a:solidFill>
              </a:rPr>
              <a:t>EKAINAREN LEHEN </a:t>
            </a:r>
            <a:r>
              <a:rPr lang="es-ES" sz="3600" b="1" i="1" dirty="0" smtClean="0">
                <a:solidFill>
                  <a:srgbClr val="FF0000"/>
                </a:solidFill>
              </a:rPr>
              <a:t>HAMABOSTALDIA</a:t>
            </a:r>
            <a:endParaRPr lang="es-ES" sz="3600" dirty="0" smtClean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lang="es-ES" sz="3600" b="1" i="1" dirty="0">
              <a:solidFill>
                <a:srgbClr val="C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/>
          <p:nvPr/>
        </p:nvSpPr>
        <p:spPr>
          <a:xfrm>
            <a:off x="4801825" y="5370375"/>
            <a:ext cx="3964200" cy="46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ikus sartzeko  </a:t>
            </a: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lehentasunak</a:t>
            </a:r>
          </a:p>
        </p:txBody>
      </p:sp>
      <p:sp>
        <p:nvSpPr>
          <p:cNvPr id="564" name="Shape 564"/>
          <p:cNvSpPr txBox="1"/>
          <p:nvPr/>
        </p:nvSpPr>
        <p:spPr>
          <a:xfrm>
            <a:off x="929350" y="2940238"/>
            <a:ext cx="7995000" cy="198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1.- Dagokion heziketa-ziklorako zehazten den Batxilergoko modalitateren bat ikasi izana.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2.- Batxilergoari lotutako gaia gainditu izana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3.- Batxilergoko ikasketa-espedienteko batez besteko nota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565" name="Shape 565"/>
          <p:cNvSpPr txBox="1">
            <a:spLocks noGrp="1"/>
          </p:cNvSpPr>
          <p:nvPr>
            <p:ph type="title"/>
          </p:nvPr>
        </p:nvSpPr>
        <p:spPr>
          <a:xfrm>
            <a:off x="1908175" y="260350"/>
            <a:ext cx="6694487" cy="5159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Goi-Mailako Heziketa Zikloak</a:t>
            </a:r>
          </a:p>
        </p:txBody>
      </p:sp>
      <p:sp>
        <p:nvSpPr>
          <p:cNvPr id="566" name="Shape 566"/>
          <p:cNvSpPr txBox="1"/>
          <p:nvPr/>
        </p:nvSpPr>
        <p:spPr>
          <a:xfrm>
            <a:off x="817200" y="1006000"/>
            <a:ext cx="7785300" cy="149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>
                <a:highlight>
                  <a:srgbClr val="FFFFFF"/>
                </a:highlight>
              </a:rPr>
              <a:t>Goi Mailan plazen </a:t>
            </a:r>
            <a:r>
              <a:rPr lang="en-US" sz="2400" b="1">
                <a:solidFill>
                  <a:srgbClr val="85200C"/>
                </a:solidFill>
                <a:highlight>
                  <a:srgbClr val="FFFFFF"/>
                </a:highlight>
              </a:rPr>
              <a:t>% 60a</a:t>
            </a:r>
            <a:r>
              <a:rPr lang="en-US" sz="2400">
                <a:highlight>
                  <a:srgbClr val="FFFFFF"/>
                </a:highlight>
              </a:rPr>
              <a:t> izango dira Batxilergo-titulua dutenentzat. </a:t>
            </a:r>
          </a:p>
          <a:p>
            <a:pPr lvl="0" rtl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>
                <a:highlight>
                  <a:srgbClr val="FFFFFF"/>
                </a:highlight>
              </a:rPr>
              <a:t>Eskaeren kopurua handiagoa bada, lehentasunak ezarriko dira: 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 smtClean="0"/>
              <a:t>www.txurdinagabehekoa.eus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title"/>
          </p:nvPr>
        </p:nvSpPr>
        <p:spPr>
          <a:xfrm>
            <a:off x="1912050" y="462375"/>
            <a:ext cx="6308700" cy="71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</a:pPr>
            <a:r>
              <a:rPr lang="en-US"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Goi-Mailako Heziketa Zikloak</a:t>
            </a:r>
          </a:p>
          <a:p>
            <a:pPr lvl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</a:pPr>
            <a:r>
              <a:rPr lang="en-US"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Goi-Mailako Heziketa Zikloak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000" b="1"/>
          </a:p>
        </p:txBody>
      </p:sp>
      <p:sp>
        <p:nvSpPr>
          <p:cNvPr id="520" name="Shape 520"/>
          <p:cNvSpPr txBox="1">
            <a:spLocks noGrp="1"/>
          </p:cNvSpPr>
          <p:nvPr>
            <p:ph type="body" idx="1"/>
          </p:nvPr>
        </p:nvSpPr>
        <p:spPr>
          <a:xfrm>
            <a:off x="0" y="1403963"/>
            <a:ext cx="46080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3"/>
              </a:rPr>
              <a:t>ADMINISTRAZIOA ETA KUDEAKETA</a:t>
            </a:r>
          </a:p>
          <a:p>
            <a:pPr lvl="0" indent="-12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ARTEAK ETA ESKULANGINTZAK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5"/>
              </a:rPr>
              <a:t>ARTE GRAFIKOAK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6"/>
              </a:rPr>
              <a:t>BEIRA ETA ZERAMIKA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7"/>
              </a:rPr>
              <a:t>EHUNGINTZA, JANTZIGINTZA ETA LARRUGINTZA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8"/>
              </a:rPr>
              <a:t>ELEKTRIZITATEA ETA ELEKTRONIKA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9"/>
              </a:rPr>
              <a:t>ELIKAGAIEN INDUSTRIAK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10"/>
              </a:rPr>
              <a:t>ENERGIA ETA URA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11"/>
              </a:rPr>
              <a:t>ERAIKUNTZA ETA OBRA ZIBILAK</a:t>
            </a:r>
          </a:p>
          <a:p>
            <a:pPr lvl="0" indent="-12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u="sng">
                <a:solidFill>
                  <a:schemeClr val="hlink"/>
                </a:solidFill>
                <a:highlight>
                  <a:srgbClr val="FFFFFF"/>
                </a:highlight>
                <a:hlinkClick r:id="rId12"/>
              </a:rPr>
              <a:t>ERAUZKETA INDUSTRIAK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13"/>
              </a:rPr>
              <a:t>FABRIKAZIO MEKANIKOA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14"/>
              </a:rPr>
              <a:t>GARRAIOA ETA IBILGAILUEN MANTENIMENDUA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15"/>
              </a:rPr>
              <a:t>GIZARTE- ETA KULTUR-ZERBITZUAK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/>
          <p:nvPr/>
        </p:nvSpPr>
        <p:spPr>
          <a:xfrm>
            <a:off x="4237050" y="1461125"/>
            <a:ext cx="4804500" cy="329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indent="-127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6"/>
              </a:rPr>
              <a:t>JARDUERA FISIKOAK ETA KIROLA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7"/>
              </a:rPr>
              <a:t>INFORMATIKA ETA KOMUNIKAZIOAK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8"/>
              </a:rPr>
              <a:t>INSTALATZE ETA MANTENTZE LANAK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9"/>
              </a:rPr>
              <a:t>IRUDI PERTSONALA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0"/>
              </a:rPr>
              <a:t>IRUDIA ETA SOINUA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1"/>
              </a:rPr>
              <a:t>ITSASOA ETA ARRANTZA</a:t>
            </a:r>
          </a:p>
          <a:p>
            <a:pPr lvl="0" indent="-12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u="sng">
                <a:solidFill>
                  <a:schemeClr val="hlink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16"/>
              </a:rPr>
              <a:t>JARDUERA FISIKOAK ETA KIROLAK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2"/>
              </a:rPr>
              <a:t>KIMIKA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3"/>
              </a:rPr>
              <a:t>MERKATARITZA ETA MARKETINA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4"/>
              </a:rPr>
              <a:t>NEKAZARITZA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5"/>
              </a:rPr>
              <a:t>OSASUNGINTZA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6"/>
              </a:rPr>
              <a:t>OSTALARITZA ETA TURISMOA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7"/>
              </a:rPr>
              <a:t>SEGURTASUNA ETA INGURUMENA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8"/>
              </a:rPr>
              <a:t>ZURGINTZA, ALTZARIGINTZA ETA KORTXOA</a:t>
            </a:r>
          </a:p>
        </p:txBody>
      </p:sp>
      <p:pic>
        <p:nvPicPr>
          <p:cNvPr id="522" name="Shape 522" descr="Icono Artes gráficas - ARG"/>
          <p:cNvPicPr preferRelativeResize="0"/>
          <p:nvPr/>
        </p:nvPicPr>
        <p:blipFill>
          <a:blip r:embed="rId29" cstate="print">
            <a:alphaModFix/>
          </a:blip>
          <a:stretch>
            <a:fillRect/>
          </a:stretch>
        </p:blipFill>
        <p:spPr>
          <a:xfrm>
            <a:off x="4597837" y="6201775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3" name="Shape 523" descr="Icono Comercio y marketing - COM"/>
          <p:cNvPicPr preferRelativeResize="0"/>
          <p:nvPr/>
        </p:nvPicPr>
        <p:blipFill>
          <a:blip r:embed="rId30" cstate="print">
            <a:alphaModFix/>
          </a:blip>
          <a:stretch>
            <a:fillRect/>
          </a:stretch>
        </p:blipFill>
        <p:spPr>
          <a:xfrm>
            <a:off x="8083915" y="6260771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4" name="Shape 524" descr="Icono Energía y agua - ENA"/>
          <p:cNvPicPr preferRelativeResize="0"/>
          <p:nvPr/>
        </p:nvPicPr>
        <p:blipFill>
          <a:blip r:embed="rId31" cstate="print">
            <a:alphaModFix/>
          </a:blip>
          <a:stretch>
            <a:fillRect/>
          </a:stretch>
        </p:blipFill>
        <p:spPr>
          <a:xfrm>
            <a:off x="7371469" y="6260767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5" name="Shape 525" descr="Icono Hostelería y turismo - HOT"/>
          <p:cNvPicPr preferRelativeResize="0"/>
          <p:nvPr/>
        </p:nvPicPr>
        <p:blipFill>
          <a:blip r:embed="rId32" cstate="print">
            <a:alphaModFix/>
          </a:blip>
          <a:stretch>
            <a:fillRect/>
          </a:stretch>
        </p:blipFill>
        <p:spPr>
          <a:xfrm>
            <a:off x="3114874" y="6201771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6" name="Shape 526" descr="Icono Industrias extractivas - IEX"/>
          <p:cNvPicPr preferRelativeResize="0"/>
          <p:nvPr/>
        </p:nvPicPr>
        <p:blipFill>
          <a:blip r:embed="rId33" cstate="print">
            <a:alphaModFix/>
          </a:blip>
          <a:stretch>
            <a:fillRect/>
          </a:stretch>
        </p:blipFill>
        <p:spPr>
          <a:xfrm>
            <a:off x="6659003" y="6260767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7" name="Shape 527" descr="Icono Imagen personal - IMP"/>
          <p:cNvPicPr preferRelativeResize="0"/>
          <p:nvPr/>
        </p:nvPicPr>
        <p:blipFill>
          <a:blip r:embed="rId34" cstate="print">
            <a:alphaModFix/>
          </a:blip>
          <a:stretch>
            <a:fillRect/>
          </a:stretch>
        </p:blipFill>
        <p:spPr>
          <a:xfrm>
            <a:off x="1636383" y="6201771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8" name="Shape 528" descr="Icono Imagen y sonido - IMS"/>
          <p:cNvPicPr preferRelativeResize="0"/>
          <p:nvPr/>
        </p:nvPicPr>
        <p:blipFill>
          <a:blip r:embed="rId35" cstate="print">
            <a:alphaModFix/>
          </a:blip>
          <a:stretch>
            <a:fillRect/>
          </a:stretch>
        </p:blipFill>
        <p:spPr>
          <a:xfrm>
            <a:off x="2348862" y="6201767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9" name="Shape 529" descr="Icono Madera, mueble y corcho - MAM"/>
          <p:cNvPicPr preferRelativeResize="0"/>
          <p:nvPr/>
        </p:nvPicPr>
        <p:blipFill>
          <a:blip r:embed="rId36" cstate="print">
            <a:alphaModFix/>
          </a:blip>
          <a:stretch>
            <a:fillRect/>
          </a:stretch>
        </p:blipFill>
        <p:spPr>
          <a:xfrm>
            <a:off x="6029378" y="6260775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30" name="Shape 530" descr="Icono Marítimo pesquera - MAP"/>
          <p:cNvPicPr preferRelativeResize="0"/>
          <p:nvPr/>
        </p:nvPicPr>
        <p:blipFill>
          <a:blip r:embed="rId37" cstate="print">
            <a:alphaModFix/>
          </a:blip>
          <a:stretch>
            <a:fillRect/>
          </a:stretch>
        </p:blipFill>
        <p:spPr>
          <a:xfrm>
            <a:off x="139983" y="6182542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31" name="Shape 531" descr="Icono Sanidad - SAN"/>
          <p:cNvPicPr preferRelativeResize="0"/>
          <p:nvPr/>
        </p:nvPicPr>
        <p:blipFill>
          <a:blip r:embed="rId38" cstate="print">
            <a:alphaModFix/>
          </a:blip>
          <a:stretch>
            <a:fillRect/>
          </a:stretch>
        </p:blipFill>
        <p:spPr>
          <a:xfrm>
            <a:off x="3854124" y="6201775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32" name="Shape 532" descr="Icono Seguridad y medio ambiente - SEA"/>
          <p:cNvPicPr preferRelativeResize="0"/>
          <p:nvPr/>
        </p:nvPicPr>
        <p:blipFill>
          <a:blip r:embed="rId39" cstate="print">
            <a:alphaModFix/>
          </a:blip>
          <a:stretch>
            <a:fillRect/>
          </a:stretch>
        </p:blipFill>
        <p:spPr>
          <a:xfrm>
            <a:off x="923916" y="6231267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33" name="Shape 533" descr="Icono Servicios socioculturales y a la comunidad - SSC"/>
          <p:cNvPicPr preferRelativeResize="0"/>
          <p:nvPr/>
        </p:nvPicPr>
        <p:blipFill>
          <a:blip r:embed="rId40" cstate="print">
            <a:alphaModFix/>
          </a:blip>
          <a:stretch>
            <a:fillRect/>
          </a:stretch>
        </p:blipFill>
        <p:spPr>
          <a:xfrm>
            <a:off x="5287958" y="6201775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sp>
        <p:nvSpPr>
          <p:cNvPr id="534" name="Shape 534"/>
          <p:cNvSpPr txBox="1"/>
          <p:nvPr/>
        </p:nvSpPr>
        <p:spPr>
          <a:xfrm>
            <a:off x="1912050" y="79937"/>
            <a:ext cx="7129500" cy="5763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Goi-Mailako Heziketa Zikloak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1530375" y="705050"/>
            <a:ext cx="7266000" cy="65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Lanbide Arlotan antolatuta daude (familiak)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Lanbide Arlo bakoitzean OLH, EM eta GM tituluak daude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6" name="Shape 556"/>
          <p:cNvGraphicFramePr/>
          <p:nvPr>
            <p:extLst>
              <p:ext uri="{D42A27DB-BD31-4B8C-83A1-F6EECF244321}">
                <p14:modId xmlns="" xmlns:p14="http://schemas.microsoft.com/office/powerpoint/2010/main" val="3925576382"/>
              </p:ext>
            </p:extLst>
          </p:nvPr>
        </p:nvGraphicFramePr>
        <p:xfrm>
          <a:off x="611560" y="765173"/>
          <a:ext cx="8137127" cy="590418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538102"/>
                <a:gridCol w="1599025"/>
              </a:tblGrid>
              <a:tr h="401078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Font typeface="Arial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rgbClr val="0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Modulua</a:t>
                      </a:r>
                      <a:r>
                        <a:rPr lang="en-US" sz="2000" b="1" i="0" u="none" strike="noStrike" cap="none" dirty="0">
                          <a:solidFill>
                            <a:srgbClr val="0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</a:t>
                      </a:r>
                      <a:r>
                        <a:rPr lang="en-US" sz="2000" b="1" i="0" u="none" strike="noStrike" cap="none" dirty="0" err="1">
                          <a:solidFill>
                            <a:srgbClr val="0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ikasgaia</a:t>
                      </a:r>
                      <a:r>
                        <a:rPr lang="en-US" sz="2000" b="1" i="0" u="none" strike="noStrike" cap="none" dirty="0">
                          <a:solidFill>
                            <a:srgbClr val="0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orduak</a:t>
                      </a:r>
                    </a:p>
                  </a:txBody>
                  <a:tcPr marL="0" marR="0" marT="45725" marB="45725" anchor="ctr"/>
                </a:tc>
              </a:tr>
              <a:tr h="341707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Datu-atzipena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120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Datu-baseak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198</a:t>
                      </a:r>
                    </a:p>
                  </a:txBody>
                  <a:tcPr marL="0" marR="0" marT="45725" marB="45725" anchor="ctr"/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Interfazeen garapena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140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Enpresa eta ekimen sortzailea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60</a:t>
                      </a:r>
                    </a:p>
                  </a:txBody>
                  <a:tcPr marL="0" marR="0" marT="45725" marB="45725" anchor="ctr"/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Entornos de desarrollo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99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Lantokiko prestakuntza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360</a:t>
                      </a:r>
                    </a:p>
                  </a:txBody>
                  <a:tcPr marL="0" marR="0" marT="45725" marB="45725" anchor="ctr"/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Laneko prestakuntza eta orientabidea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99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Ingeles teknikoa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33</a:t>
                      </a:r>
                    </a:p>
                  </a:txBody>
                  <a:tcPr marL="0" marR="0" marT="45725" marB="45725" anchor="ctr"/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Markatzeko lengoaiak eta informazioa kudeatzeko sistemak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132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Programazioa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264</a:t>
                      </a:r>
                    </a:p>
                  </a:txBody>
                  <a:tcPr marL="0" marR="0" marT="45725" marB="45725" anchor="ctr"/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Zerbitzu eta prozesuen programazioa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80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Programación multimedia y dispositivos móviles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100</a:t>
                      </a:r>
                    </a:p>
                  </a:txBody>
                  <a:tcPr marL="0" marR="0" marT="45725" marB="45725" anchor="ctr"/>
                </a:tc>
              </a:tr>
              <a:tr h="338841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Plataforma anitzeko aplikazioak garatzeko proiektua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50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Enpresa-kudeaketarako sistemak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100</a:t>
                      </a:r>
                    </a:p>
                  </a:txBody>
                  <a:tcPr marL="0" marR="0" marT="45725" marB="45725" anchor="ctr"/>
                </a:tc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Informatika-sistemak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165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</a:tr>
              <a:tr h="40107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Libre Baskerville"/>
                        <a:ea typeface="Libre Baskerville"/>
                        <a:cs typeface="Libre Baskerville"/>
                        <a:sym typeface="Libre Baskerville"/>
                      </a:endParaRP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3300"/>
                        </a:buClr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CC33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2000 </a:t>
                      </a:r>
                      <a:r>
                        <a:rPr lang="en-US" sz="2000" b="1" i="0" u="none" strike="noStrike" cap="none" dirty="0" err="1">
                          <a:solidFill>
                            <a:srgbClr val="CC33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ordu</a:t>
                      </a:r>
                      <a:endParaRPr lang="en-US" sz="2000" b="1" i="0" u="none" strike="noStrike" cap="none" dirty="0">
                        <a:solidFill>
                          <a:srgbClr val="CC33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ctr"/>
                </a:tc>
              </a:tr>
            </a:tbl>
          </a:graphicData>
        </a:graphic>
      </p:graphicFrame>
      <p:sp>
        <p:nvSpPr>
          <p:cNvPr id="557" name="Shape 557"/>
          <p:cNvSpPr txBox="1"/>
          <p:nvPr/>
        </p:nvSpPr>
        <p:spPr>
          <a:xfrm>
            <a:off x="1475656" y="188912"/>
            <a:ext cx="7416824" cy="43177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Shape 558"/>
          <p:cNvSpPr txBox="1"/>
          <p:nvPr/>
        </p:nvSpPr>
        <p:spPr>
          <a:xfrm>
            <a:off x="1619250" y="158883"/>
            <a:ext cx="7524750" cy="2881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0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Adibide</a:t>
            </a:r>
            <a:r>
              <a:rPr lang="en-US"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bat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Plataforma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anitzeko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aplikazioen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garapena</a:t>
            </a:r>
            <a:endParaRPr lang="en-US" sz="2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www.txurdinagabehekoa.eus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908050"/>
            <a:ext cx="73787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altLang="es-ES" sz="3200" b="1" smtClean="0">
                <a:solidFill>
                  <a:schemeClr val="accent1"/>
                </a:solidFill>
              </a:rPr>
              <a:t>LH EGIN ETA GERO, UNIBERTSITATEAN IKASKETAK JARRAITZEA</a:t>
            </a:r>
            <a:r>
              <a:rPr lang="es-ES_tradnl" altLang="es-ES" sz="3600" b="1" smtClean="0">
                <a:solidFill>
                  <a:schemeClr val="accent1"/>
                </a:solidFill>
              </a:rPr>
              <a:t/>
            </a:r>
            <a:br>
              <a:rPr lang="es-ES_tradnl" altLang="es-ES" sz="3600" b="1" smtClean="0">
                <a:solidFill>
                  <a:schemeClr val="accent1"/>
                </a:solidFill>
              </a:rPr>
            </a:br>
            <a:endParaRPr lang="es-ES" altLang="es-ES" sz="3600" b="1" smtClean="0">
              <a:solidFill>
                <a:schemeClr val="accent1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49500"/>
            <a:ext cx="8382000" cy="41275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v"/>
            </a:pPr>
            <a:r>
              <a:rPr lang="es-ES_tradnl" altLang="es-ES" sz="1800" b="1" smtClean="0"/>
              <a:t>LANBIDE HEZIKETATIK UNIBERSITATERA SARTZEKO LEHENTASUNAK EZARRIKO DIRA.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endParaRPr lang="es-ES_tradnl" altLang="es-ES" sz="1800" b="1" smtClean="0"/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es-ES_tradnl" altLang="es-ES" sz="1800" b="1" smtClean="0"/>
              <a:t>UNIBERTSITATERA SARTZEKO EZ DAGO KUPO BEREZIRIK.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endParaRPr lang="es-ES_tradnl" sz="1800" b="1" smtClean="0">
              <a:ea typeface="ＭＳ Ｐゴシック" pitchFamily="34" charset="-128"/>
            </a:endParaRP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tr-TR" sz="1800" b="1" smtClean="0">
                <a:ea typeface="ＭＳ Ｐゴシック" pitchFamily="34" charset="-128"/>
              </a:rPr>
              <a:t>GOİ-MAİLAKO TEKNİKARİ-TİTULUAREKİN UNİBERTSİTATEKO İKASKETETARA ZUZENEAN SAR DAİTEKE: EGİNDAKO ZİKLOAREN </a:t>
            </a:r>
            <a:r>
              <a:rPr lang="tr-TR" sz="1800" b="1" smtClean="0">
                <a:solidFill>
                  <a:srgbClr val="CC3300"/>
                </a:solidFill>
                <a:ea typeface="ＭＳ Ｐゴシック" pitchFamily="34" charset="-128"/>
              </a:rPr>
              <a:t>BATEZBESTEKO NOTA </a:t>
            </a:r>
            <a:r>
              <a:rPr lang="tr-TR" sz="1800" b="1" smtClean="0">
                <a:ea typeface="ＭＳ Ｐゴシック" pitchFamily="34" charset="-128"/>
              </a:rPr>
              <a:t>HARTUKO DUTE KONTUAN. </a:t>
            </a:r>
            <a:endParaRPr lang="es-ES" sz="1800" b="1" smtClean="0">
              <a:ea typeface="ＭＳ Ｐゴシック" pitchFamily="34" charset="-128"/>
            </a:endParaRPr>
          </a:p>
          <a:p>
            <a:pPr marL="609600" indent="-609600" eaLnBrk="1" hangingPunct="1">
              <a:buFont typeface="Wingdings" pitchFamily="2" charset="2"/>
              <a:buChar char="v"/>
            </a:pPr>
            <a:endParaRPr lang="es-ES" sz="1800" b="1" smtClean="0">
              <a:ea typeface="ＭＳ Ｐゴシック" pitchFamily="34" charset="-128"/>
            </a:endParaRP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tr-TR" sz="1800" b="1" smtClean="0">
                <a:ea typeface="ＭＳ Ｐゴシック" pitchFamily="34" charset="-128"/>
              </a:rPr>
              <a:t>ESKAEREN KOPURUA HANDİA DUTEN İKASKETETARA SARTZEKO </a:t>
            </a:r>
            <a:r>
              <a:rPr lang="tr-TR" sz="1800" b="1" smtClean="0">
                <a:solidFill>
                  <a:srgbClr val="CC3300"/>
                </a:solidFill>
                <a:ea typeface="ＭＳ Ｐゴシック" pitchFamily="34" charset="-128"/>
              </a:rPr>
              <a:t>NOTA HOBETU DAİTEKE</a:t>
            </a:r>
            <a:r>
              <a:rPr lang="tr-TR" sz="1800" b="1" smtClean="0">
                <a:ea typeface="ＭＳ Ｐゴシック" pitchFamily="34" charset="-128"/>
              </a:rPr>
              <a:t>, BATXİLERGOTİK DATOZEN İKASLEEK EGİN BEHAR DUTEN HAUTAPROBAREN ATAL ESPEZİFİKO BERA EGİTEN BADA.</a:t>
            </a:r>
            <a:endParaRPr lang="es-ES_tradnl" sz="1800" b="1" smtClean="0">
              <a:ea typeface="ＭＳ Ｐゴシック" pitchFamily="34" charset="-128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s-ES_tradnl" altLang="es-ES" sz="1800" b="1" smtClean="0"/>
          </a:p>
          <a:p>
            <a:pPr marL="609600" indent="-609600" eaLnBrk="1" hangingPunct="1">
              <a:buFont typeface="Wingdings" pitchFamily="2" charset="2"/>
              <a:buChar char="v"/>
            </a:pPr>
            <a:endParaRPr lang="es-ES_tradnl" altLang="es-ES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s-ES_tradnl" altLang="es-ES" sz="2800" b="1" smtClean="0"/>
          </a:p>
          <a:p>
            <a:pPr marL="609600" indent="-609600" eaLnBrk="1" hangingPunct="1"/>
            <a:endParaRPr lang="es-ES_tradnl" altLang="es-ES" sz="2800" b="1" smtClean="0"/>
          </a:p>
          <a:p>
            <a:pPr marL="609600" indent="-609600" eaLnBrk="1" hangingPunct="1"/>
            <a:endParaRPr lang="es-ES" altLang="es-ES" sz="4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1507</Words>
  <Application>Microsoft Office PowerPoint</Application>
  <PresentationFormat>Presentación en pantalla (4:3)</PresentationFormat>
  <Paragraphs>514</Paragraphs>
  <Slides>27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Diapositiva 1</vt:lpstr>
      <vt:lpstr>Hezkuntza sistemaren antolaketa</vt:lpstr>
      <vt:lpstr>IGAROBIDEA, ERREPIKAPENA ETA  TITULAZIOA</vt:lpstr>
      <vt:lpstr>BATXILERGOAREN ONDOREN, ZER EGIN DEZAKET?</vt:lpstr>
      <vt:lpstr>Diapositiva 5</vt:lpstr>
      <vt:lpstr>Goi-Mailako Heziketa Zikloak</vt:lpstr>
      <vt:lpstr>Goi-Mailako Heziketa Zikloak Goi-Mailako Heziketa Zikloak </vt:lpstr>
      <vt:lpstr>Diapositiva 8</vt:lpstr>
      <vt:lpstr>LH EGIN ETA GERO, UNIBERTSITATEAN IKASKETAK JARRAITZEA </vt:lpstr>
      <vt:lpstr>Diapositiva 10</vt:lpstr>
      <vt:lpstr>Diapositiva 11</vt:lpstr>
      <vt:lpstr>Unibertsitate-ikasketak: ECTS kredituak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IES TXURDINAGA BEHEKOA  BHI BATXILERGOKO MODALITATEAK   </vt:lpstr>
      <vt:lpstr>IES TXURDINAGA BEHEKOA  BHI BATXILERGOKO MODALITATEAK </vt:lpstr>
      <vt:lpstr>IES TXURDINAGA BEHEKOA  BHI BATXILERGOKO MODALITATEAK </vt:lpstr>
      <vt:lpstr>IES TXURDINAGA BEHEKOA  BHI BATXILERGOKO MODALITATEAK </vt:lpstr>
      <vt:lpstr>IES TXURDINAGA BEHEKOA  BHI BATXILERGOKO MODALITATEAK </vt:lpstr>
      <vt:lpstr>IES TXURDINAGA BEHEKOA  BHI BATXILERGOKO MODALITATEAK </vt:lpstr>
      <vt:lpstr>GOI MAILAKO LANBIDE HEZIKETA DEKORAZIO-LANEN PROIEKTUETAN ETA ZUZENDARITZAN</vt:lpstr>
      <vt:lpstr>GOI MAILAKO LANBIDE HEZIKETA DEKORAZIO-LANEN PROIEKTUETAN ETA ZUZENDARITZAN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Susana</dc:creator>
  <cp:lastModifiedBy>IR014190AM</cp:lastModifiedBy>
  <cp:revision>34</cp:revision>
  <dcterms:created xsi:type="dcterms:W3CDTF">2018-04-19T17:18:17Z</dcterms:created>
  <dcterms:modified xsi:type="dcterms:W3CDTF">2020-04-22T17:32:56Z</dcterms:modified>
</cp:coreProperties>
</file>